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89" r:id="rId3"/>
    <p:sldId id="258" r:id="rId4"/>
    <p:sldId id="259" r:id="rId5"/>
    <p:sldId id="261" r:id="rId6"/>
    <p:sldId id="260" r:id="rId7"/>
    <p:sldId id="262" r:id="rId8"/>
    <p:sldId id="263" r:id="rId9"/>
    <p:sldId id="273" r:id="rId10"/>
    <p:sldId id="275" r:id="rId11"/>
    <p:sldId id="276" r:id="rId12"/>
    <p:sldId id="277" r:id="rId13"/>
    <p:sldId id="278" r:id="rId14"/>
    <p:sldId id="285" r:id="rId15"/>
    <p:sldId id="264" r:id="rId16"/>
    <p:sldId id="265" r:id="rId17"/>
    <p:sldId id="266" r:id="rId18"/>
    <p:sldId id="267" r:id="rId19"/>
    <p:sldId id="268" r:id="rId20"/>
    <p:sldId id="274" r:id="rId21"/>
    <p:sldId id="279" r:id="rId22"/>
    <p:sldId id="280" r:id="rId23"/>
    <p:sldId id="281" r:id="rId24"/>
    <p:sldId id="282" r:id="rId25"/>
    <p:sldId id="283" r:id="rId26"/>
    <p:sldId id="284" r:id="rId27"/>
    <p:sldId id="269" r:id="rId28"/>
    <p:sldId id="270" r:id="rId29"/>
    <p:sldId id="271" r:id="rId30"/>
    <p:sldId id="286" r:id="rId31"/>
    <p:sldId id="288" r:id="rId32"/>
    <p:sldId id="287"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1268"/>
  </p:normalViewPr>
  <p:slideViewPr>
    <p:cSldViewPr snapToGrid="0" snapToObjects="1">
      <p:cViewPr varScale="1">
        <p:scale>
          <a:sx n="112" d="100"/>
          <a:sy n="112" d="100"/>
        </p:scale>
        <p:origin x="3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7BCE3-42BE-F44F-93FF-07E2D9094455}" type="datetimeFigureOut">
              <a:rPr lang="en-DE" smtClean="0"/>
              <a:t>11.08.21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CF6F2-ADB5-AA4B-B56C-C85242C001D6}" type="slidenum">
              <a:rPr lang="en-DE" smtClean="0"/>
              <a:t>‹#›</a:t>
            </a:fld>
            <a:endParaRPr lang="en-DE"/>
          </a:p>
        </p:txBody>
      </p:sp>
    </p:spTree>
    <p:extLst>
      <p:ext uri="{BB962C8B-B14F-4D97-AF65-F5344CB8AC3E}">
        <p14:creationId xmlns:p14="http://schemas.microsoft.com/office/powerpoint/2010/main" val="373858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F7CF6F2-ADB5-AA4B-B56C-C85242C001D6}" type="slidenum">
              <a:rPr lang="en-DE" smtClean="0"/>
              <a:t>20</a:t>
            </a:fld>
            <a:endParaRPr lang="en-DE"/>
          </a:p>
        </p:txBody>
      </p:sp>
    </p:spTree>
    <p:extLst>
      <p:ext uri="{BB962C8B-B14F-4D97-AF65-F5344CB8AC3E}">
        <p14:creationId xmlns:p14="http://schemas.microsoft.com/office/powerpoint/2010/main" val="2345494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3679-4861-9545-9872-03570095DF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32ABCC3C-3AB0-0E4B-8773-AB4FAAE61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8E9310BE-CBD2-244D-AB0E-F19990DE0F02}"/>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5" name="Footer Placeholder 4">
            <a:extLst>
              <a:ext uri="{FF2B5EF4-FFF2-40B4-BE49-F238E27FC236}">
                <a16:creationId xmlns:a16="http://schemas.microsoft.com/office/drawing/2014/main" id="{068FDFB5-A921-6442-8DFF-AFCACD64ABE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6260738-94DA-D64E-95B2-0A122F98EA3B}"/>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144299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D8CA-40F1-514B-8968-EE2F67BC1C19}"/>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65F588CB-1CBE-6043-9515-9BE2B4346C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66FB2316-C6E3-984D-967F-B18A57587202}"/>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5" name="Footer Placeholder 4">
            <a:extLst>
              <a:ext uri="{FF2B5EF4-FFF2-40B4-BE49-F238E27FC236}">
                <a16:creationId xmlns:a16="http://schemas.microsoft.com/office/drawing/2014/main" id="{BC7AC6F5-EF28-3244-9E81-97A70CB50DD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8D3B2B9-B4ED-274C-B863-AD4A26F7AE2C}"/>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259114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31D8A-FC3D-EB4D-848C-92C3024639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E9ED5669-5E62-0740-AD14-176893AF8BD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9D905FA-D732-504C-AD8A-E7EFC09BCD6E}"/>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5" name="Footer Placeholder 4">
            <a:extLst>
              <a:ext uri="{FF2B5EF4-FFF2-40B4-BE49-F238E27FC236}">
                <a16:creationId xmlns:a16="http://schemas.microsoft.com/office/drawing/2014/main" id="{1FFB2E85-F5DE-3743-8C02-EA300DC64FB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08399CF-EFFA-7F49-B3AE-346DAA4AA866}"/>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251295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81CD-A03C-FF44-96B8-7B673F6ED15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2506766-B9E0-6549-ABC0-56C9891AB7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9C169A4-E6E7-FF40-84A5-5D3703086DFD}"/>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5" name="Footer Placeholder 4">
            <a:extLst>
              <a:ext uri="{FF2B5EF4-FFF2-40B4-BE49-F238E27FC236}">
                <a16:creationId xmlns:a16="http://schemas.microsoft.com/office/drawing/2014/main" id="{B03AF0F7-8335-514D-A3EB-5DBAD577A69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DA0CF21-F6C6-2D45-9DA7-CAB6EA52A224}"/>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2720160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604-AD73-A743-B78D-27F8659539B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91B3E7DB-44F6-D94E-B332-1E2DA08B8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CF5F76A-2FF9-F142-AF0F-AAB578C730E5}"/>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5" name="Footer Placeholder 4">
            <a:extLst>
              <a:ext uri="{FF2B5EF4-FFF2-40B4-BE49-F238E27FC236}">
                <a16:creationId xmlns:a16="http://schemas.microsoft.com/office/drawing/2014/main" id="{0CE00749-410B-454F-A355-57167B34511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4785C5E-6DD3-D247-A549-BF9F22537675}"/>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343344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D912-AD93-C149-A676-2D163974015A}"/>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F5A4AAD2-29B5-C04F-AA79-7A7E85FF57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614AF578-6D15-F849-8D15-5440B79C58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4D343949-C283-3A43-816D-10472DB24CCE}"/>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6" name="Footer Placeholder 5">
            <a:extLst>
              <a:ext uri="{FF2B5EF4-FFF2-40B4-BE49-F238E27FC236}">
                <a16:creationId xmlns:a16="http://schemas.microsoft.com/office/drawing/2014/main" id="{8C047492-4005-6249-9C88-AED074E812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4910CCE-B1BE-2446-80BB-1D19291702FB}"/>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137658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8B3D-6AE2-3946-B47D-EABAA506A43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99985913-A7F3-434D-8A79-DC93E33355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F241EC-6FEA-DD46-B85E-C4BB1DFAAD5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1D020D66-E33B-C842-9080-0CE141BB6F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DD3F0F-7A52-904F-A64B-0FAA19F5F6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E6654F48-D405-1046-A9D2-24202D507DFA}"/>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8" name="Footer Placeholder 7">
            <a:extLst>
              <a:ext uri="{FF2B5EF4-FFF2-40B4-BE49-F238E27FC236}">
                <a16:creationId xmlns:a16="http://schemas.microsoft.com/office/drawing/2014/main" id="{F1362E66-100C-9641-A439-4FFEE5A1A63E}"/>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0FB7F9CD-A8B3-A14F-ABBA-6F3635986ED2}"/>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1345647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682-4EF4-374F-AAFB-FA7F2C7C4B32}"/>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D4281A2F-C905-FF48-8495-EDB857730D91}"/>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4" name="Footer Placeholder 3">
            <a:extLst>
              <a:ext uri="{FF2B5EF4-FFF2-40B4-BE49-F238E27FC236}">
                <a16:creationId xmlns:a16="http://schemas.microsoft.com/office/drawing/2014/main" id="{AC544BE7-7E80-E744-91C3-82710178D0BB}"/>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EA23C5A-5EB9-E74B-ABBD-B1ABA752B2FB}"/>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87191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2F7BA-B086-2B41-8529-A6389D22E143}"/>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3" name="Footer Placeholder 2">
            <a:extLst>
              <a:ext uri="{FF2B5EF4-FFF2-40B4-BE49-F238E27FC236}">
                <a16:creationId xmlns:a16="http://schemas.microsoft.com/office/drawing/2014/main" id="{58C25DF6-6DD6-D648-86F6-69C9A4B5DBF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A1B32122-4C07-EA4D-A9BD-6A1FE995C21B}"/>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3468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CF33-E09A-0F4F-A628-F8C54680D1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F24F7253-FA63-DE47-B125-CF884A636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03B0CA7A-6C3E-F440-9BEB-36075D2A3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386BEF-CFB1-1646-A4A3-428CDA791371}"/>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6" name="Footer Placeholder 5">
            <a:extLst>
              <a:ext uri="{FF2B5EF4-FFF2-40B4-BE49-F238E27FC236}">
                <a16:creationId xmlns:a16="http://schemas.microsoft.com/office/drawing/2014/main" id="{E9B0E0E9-F335-1743-A6DA-4F04C92DA081}"/>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84C56BC5-8315-DC48-9672-41C72A635989}"/>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279547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0501-203D-C14E-8903-D09EBB8567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2F422DA-0300-1641-AEE9-F256278C0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87DE94EA-BB1D-B14A-90CE-EF7C238DA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F0D2D8-9B24-3040-B354-EFC653830579}"/>
              </a:ext>
            </a:extLst>
          </p:cNvPr>
          <p:cNvSpPr>
            <a:spLocks noGrp="1"/>
          </p:cNvSpPr>
          <p:nvPr>
            <p:ph type="dt" sz="half" idx="10"/>
          </p:nvPr>
        </p:nvSpPr>
        <p:spPr/>
        <p:txBody>
          <a:bodyPr/>
          <a:lstStyle/>
          <a:p>
            <a:fld id="{79A2C356-543A-F046-BCBB-B137C3099C8C}" type="datetimeFigureOut">
              <a:rPr lang="en-DE" smtClean="0"/>
              <a:t>11.08.21</a:t>
            </a:fld>
            <a:endParaRPr lang="en-DE"/>
          </a:p>
        </p:txBody>
      </p:sp>
      <p:sp>
        <p:nvSpPr>
          <p:cNvPr id="6" name="Footer Placeholder 5">
            <a:extLst>
              <a:ext uri="{FF2B5EF4-FFF2-40B4-BE49-F238E27FC236}">
                <a16:creationId xmlns:a16="http://schemas.microsoft.com/office/drawing/2014/main" id="{50777F3E-72F9-644B-9907-2148F4DEABC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BF267D7-6C5B-A044-A1E4-7A0C4B8F3B32}"/>
              </a:ext>
            </a:extLst>
          </p:cNvPr>
          <p:cNvSpPr>
            <a:spLocks noGrp="1"/>
          </p:cNvSpPr>
          <p:nvPr>
            <p:ph type="sldNum" sz="quarter" idx="12"/>
          </p:nvPr>
        </p:nvSpPr>
        <p:spPr/>
        <p:txBody>
          <a:bodyPr/>
          <a:lstStyle/>
          <a:p>
            <a:fld id="{533B6A35-5A2B-B049-95E2-872609EE783D}" type="slidenum">
              <a:rPr lang="en-DE" smtClean="0"/>
              <a:t>‹#›</a:t>
            </a:fld>
            <a:endParaRPr lang="en-DE"/>
          </a:p>
        </p:txBody>
      </p:sp>
    </p:spTree>
    <p:extLst>
      <p:ext uri="{BB962C8B-B14F-4D97-AF65-F5344CB8AC3E}">
        <p14:creationId xmlns:p14="http://schemas.microsoft.com/office/powerpoint/2010/main" val="864544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FD8359-F7AE-C94B-984E-0EDD7C166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31217448-E790-584B-AF44-B5AD6BE7A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C1D498-DF47-6A4E-8F51-6017B2D99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2C356-543A-F046-BCBB-B137C3099C8C}" type="datetimeFigureOut">
              <a:rPr lang="en-DE" smtClean="0"/>
              <a:t>11.08.21</a:t>
            </a:fld>
            <a:endParaRPr lang="en-DE"/>
          </a:p>
        </p:txBody>
      </p:sp>
      <p:sp>
        <p:nvSpPr>
          <p:cNvPr id="5" name="Footer Placeholder 4">
            <a:extLst>
              <a:ext uri="{FF2B5EF4-FFF2-40B4-BE49-F238E27FC236}">
                <a16:creationId xmlns:a16="http://schemas.microsoft.com/office/drawing/2014/main" id="{90076B1B-D78F-0E4D-8911-946E8CF58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DBA856D1-D9AD-824F-BB17-5937C7E4E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B6A35-5A2B-B049-95E2-872609EE783D}" type="slidenum">
              <a:rPr lang="en-DE" smtClean="0"/>
              <a:t>‹#›</a:t>
            </a:fld>
            <a:endParaRPr lang="en-DE"/>
          </a:p>
        </p:txBody>
      </p:sp>
    </p:spTree>
    <p:extLst>
      <p:ext uri="{BB962C8B-B14F-4D97-AF65-F5344CB8AC3E}">
        <p14:creationId xmlns:p14="http://schemas.microsoft.com/office/powerpoint/2010/main" val="4253655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397A-338F-EF43-9824-385256869765}"/>
              </a:ext>
            </a:extLst>
          </p:cNvPr>
          <p:cNvSpPr>
            <a:spLocks noGrp="1"/>
          </p:cNvSpPr>
          <p:nvPr>
            <p:ph type="ctrTitle"/>
          </p:nvPr>
        </p:nvSpPr>
        <p:spPr/>
        <p:txBody>
          <a:bodyPr/>
          <a:lstStyle/>
          <a:p>
            <a:r>
              <a:rPr lang="en-DE"/>
              <a:t>WI</a:t>
            </a:r>
            <a:r>
              <a:rPr lang="en-DE" dirty="0"/>
              <a:t>/VC survey</a:t>
            </a:r>
          </a:p>
        </p:txBody>
      </p:sp>
      <p:sp>
        <p:nvSpPr>
          <p:cNvPr id="3" name="Subtitle 2">
            <a:extLst>
              <a:ext uri="{FF2B5EF4-FFF2-40B4-BE49-F238E27FC236}">
                <a16:creationId xmlns:a16="http://schemas.microsoft.com/office/drawing/2014/main" id="{5862C9B6-2089-CE4E-8886-8D8637FC7B0A}"/>
              </a:ext>
            </a:extLst>
          </p:cNvPr>
          <p:cNvSpPr>
            <a:spLocks noGrp="1"/>
          </p:cNvSpPr>
          <p:nvPr>
            <p:ph type="subTitle" idx="1"/>
          </p:nvPr>
        </p:nvSpPr>
        <p:spPr/>
        <p:txBody>
          <a:bodyPr/>
          <a:lstStyle/>
          <a:p>
            <a:r>
              <a:rPr lang="en-DE" dirty="0"/>
              <a:t>Findings of data exploration and clustering</a:t>
            </a:r>
          </a:p>
        </p:txBody>
      </p:sp>
    </p:spTree>
    <p:extLst>
      <p:ext uri="{BB962C8B-B14F-4D97-AF65-F5344CB8AC3E}">
        <p14:creationId xmlns:p14="http://schemas.microsoft.com/office/powerpoint/2010/main" val="2607693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CB65-26E0-6D45-8105-586EE36AD4B2}"/>
              </a:ext>
            </a:extLst>
          </p:cNvPr>
          <p:cNvSpPr>
            <a:spLocks noGrp="1"/>
          </p:cNvSpPr>
          <p:nvPr>
            <p:ph type="title"/>
          </p:nvPr>
        </p:nvSpPr>
        <p:spPr/>
        <p:txBody>
          <a:bodyPr>
            <a:normAutofit/>
          </a:bodyPr>
          <a:lstStyle/>
          <a:p>
            <a:r>
              <a:rPr lang="en-DE" dirty="0"/>
              <a:t>Feature Importance</a:t>
            </a:r>
            <a:br>
              <a:rPr lang="en-DE" dirty="0"/>
            </a:br>
            <a:r>
              <a:rPr lang="en-DE" sz="2400" dirty="0"/>
              <a:t>WI Surveys</a:t>
            </a:r>
          </a:p>
        </p:txBody>
      </p:sp>
      <p:sp>
        <p:nvSpPr>
          <p:cNvPr id="3" name="Content Placeholder 2">
            <a:extLst>
              <a:ext uri="{FF2B5EF4-FFF2-40B4-BE49-F238E27FC236}">
                <a16:creationId xmlns:a16="http://schemas.microsoft.com/office/drawing/2014/main" id="{12DCDC40-0E7F-964D-B778-4BCA793D1B60}"/>
              </a:ext>
            </a:extLst>
          </p:cNvPr>
          <p:cNvSpPr>
            <a:spLocks noGrp="1"/>
          </p:cNvSpPr>
          <p:nvPr>
            <p:ph idx="1"/>
          </p:nvPr>
        </p:nvSpPr>
        <p:spPr/>
        <p:txBody>
          <a:bodyPr>
            <a:normAutofit/>
          </a:bodyPr>
          <a:lstStyle/>
          <a:p>
            <a:r>
              <a:rPr lang="en-DE" sz="2400" dirty="0"/>
              <a:t>Random Forest regressor used as the model to predict yes percentage</a:t>
            </a:r>
          </a:p>
          <a:p>
            <a:r>
              <a:rPr lang="en-DE" sz="2400" dirty="0"/>
              <a:t>Features that push yes percentage prediction in positive or negetive side</a:t>
            </a:r>
          </a:p>
        </p:txBody>
      </p:sp>
      <p:pic>
        <p:nvPicPr>
          <p:cNvPr id="6" name="Picture 5">
            <a:extLst>
              <a:ext uri="{FF2B5EF4-FFF2-40B4-BE49-F238E27FC236}">
                <a16:creationId xmlns:a16="http://schemas.microsoft.com/office/drawing/2014/main" id="{22ED76FC-7BBE-5E48-9153-B49A65D2A149}"/>
              </a:ext>
            </a:extLst>
          </p:cNvPr>
          <p:cNvPicPr>
            <a:picLocks noChangeAspect="1"/>
          </p:cNvPicPr>
          <p:nvPr/>
        </p:nvPicPr>
        <p:blipFill>
          <a:blip r:embed="rId2"/>
          <a:stretch>
            <a:fillRect/>
          </a:stretch>
        </p:blipFill>
        <p:spPr>
          <a:xfrm>
            <a:off x="1241559" y="4195258"/>
            <a:ext cx="9708882" cy="1143361"/>
          </a:xfrm>
          <a:prstGeom prst="rect">
            <a:avLst/>
          </a:prstGeom>
        </p:spPr>
      </p:pic>
    </p:spTree>
    <p:extLst>
      <p:ext uri="{BB962C8B-B14F-4D97-AF65-F5344CB8AC3E}">
        <p14:creationId xmlns:p14="http://schemas.microsoft.com/office/powerpoint/2010/main" val="351939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2536-B4E8-D54A-ACB3-B5C7E6EB3595}"/>
              </a:ext>
            </a:extLst>
          </p:cNvPr>
          <p:cNvSpPr>
            <a:spLocks noGrp="1"/>
          </p:cNvSpPr>
          <p:nvPr>
            <p:ph type="title"/>
          </p:nvPr>
        </p:nvSpPr>
        <p:spPr/>
        <p:txBody>
          <a:bodyPr/>
          <a:lstStyle/>
          <a:p>
            <a:r>
              <a:rPr lang="en-DE" dirty="0"/>
              <a:t>Feature Importance</a:t>
            </a:r>
            <a:br>
              <a:rPr lang="en-DE" dirty="0"/>
            </a:br>
            <a:r>
              <a:rPr lang="en-DE" sz="2400" dirty="0"/>
              <a:t>WI Surveys</a:t>
            </a:r>
            <a:endParaRPr lang="en-DE" dirty="0"/>
          </a:p>
        </p:txBody>
      </p:sp>
      <p:sp>
        <p:nvSpPr>
          <p:cNvPr id="3" name="Content Placeholder 2">
            <a:extLst>
              <a:ext uri="{FF2B5EF4-FFF2-40B4-BE49-F238E27FC236}">
                <a16:creationId xmlns:a16="http://schemas.microsoft.com/office/drawing/2014/main" id="{C1D01178-FB93-9F4E-878D-A513F0F169D3}"/>
              </a:ext>
            </a:extLst>
          </p:cNvPr>
          <p:cNvSpPr>
            <a:spLocks noGrp="1"/>
          </p:cNvSpPr>
          <p:nvPr>
            <p:ph idx="1"/>
          </p:nvPr>
        </p:nvSpPr>
        <p:spPr/>
        <p:txBody>
          <a:bodyPr>
            <a:normAutofit/>
          </a:bodyPr>
          <a:lstStyle/>
          <a:p>
            <a:r>
              <a:rPr lang="en-DE" sz="1800" dirty="0"/>
              <a:t>Features influencing yes percentage predictions the most</a:t>
            </a:r>
          </a:p>
          <a:p>
            <a:r>
              <a:rPr lang="en-DE" sz="1800" dirty="0"/>
              <a:t>Use of difference between release and survey date</a:t>
            </a:r>
          </a:p>
          <a:p>
            <a:r>
              <a:rPr lang="en-DE" sz="1800" dirty="0"/>
              <a:t>Effect of feature values om yes percentage </a:t>
            </a:r>
          </a:p>
          <a:p>
            <a:pPr marL="0" indent="0">
              <a:buNone/>
            </a:pPr>
            <a:r>
              <a:rPr lang="en-DE" sz="1800" dirty="0"/>
              <a:t>    prediction</a:t>
            </a:r>
          </a:p>
          <a:p>
            <a:r>
              <a:rPr lang="en-DE" sz="1800" dirty="0"/>
              <a:t>Effect of Cast and Crew Cluster on release survey date difference</a:t>
            </a:r>
          </a:p>
          <a:p>
            <a:pPr marL="0" indent="0">
              <a:buNone/>
            </a:pPr>
            <a:endParaRPr lang="en-DE" sz="1800" dirty="0"/>
          </a:p>
        </p:txBody>
      </p:sp>
      <p:pic>
        <p:nvPicPr>
          <p:cNvPr id="4" name="Picture 3">
            <a:extLst>
              <a:ext uri="{FF2B5EF4-FFF2-40B4-BE49-F238E27FC236}">
                <a16:creationId xmlns:a16="http://schemas.microsoft.com/office/drawing/2014/main" id="{CCA9A0DB-0B6D-F341-B670-D4C96E9416D2}"/>
              </a:ext>
            </a:extLst>
          </p:cNvPr>
          <p:cNvPicPr>
            <a:picLocks noChangeAspect="1"/>
          </p:cNvPicPr>
          <p:nvPr/>
        </p:nvPicPr>
        <p:blipFill>
          <a:blip r:embed="rId2"/>
          <a:stretch>
            <a:fillRect/>
          </a:stretch>
        </p:blipFill>
        <p:spPr>
          <a:xfrm>
            <a:off x="6991927" y="3620873"/>
            <a:ext cx="4528128" cy="2872002"/>
          </a:xfrm>
          <a:prstGeom prst="rect">
            <a:avLst/>
          </a:prstGeom>
        </p:spPr>
      </p:pic>
      <p:pic>
        <p:nvPicPr>
          <p:cNvPr id="5" name="Picture 4">
            <a:extLst>
              <a:ext uri="{FF2B5EF4-FFF2-40B4-BE49-F238E27FC236}">
                <a16:creationId xmlns:a16="http://schemas.microsoft.com/office/drawing/2014/main" id="{325D5C7E-0DE2-8949-9D9F-395D3BF668E6}"/>
              </a:ext>
            </a:extLst>
          </p:cNvPr>
          <p:cNvPicPr>
            <a:picLocks noChangeAspect="1"/>
          </p:cNvPicPr>
          <p:nvPr/>
        </p:nvPicPr>
        <p:blipFill>
          <a:blip r:embed="rId3"/>
          <a:stretch>
            <a:fillRect/>
          </a:stretch>
        </p:blipFill>
        <p:spPr>
          <a:xfrm>
            <a:off x="930563" y="3757260"/>
            <a:ext cx="4036290" cy="2735615"/>
          </a:xfrm>
          <a:prstGeom prst="rect">
            <a:avLst/>
          </a:prstGeom>
        </p:spPr>
      </p:pic>
    </p:spTree>
    <p:extLst>
      <p:ext uri="{BB962C8B-B14F-4D97-AF65-F5344CB8AC3E}">
        <p14:creationId xmlns:p14="http://schemas.microsoft.com/office/powerpoint/2010/main" val="1219897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95C8-F581-F941-94B0-E436A7FEF3B2}"/>
              </a:ext>
            </a:extLst>
          </p:cNvPr>
          <p:cNvSpPr>
            <a:spLocks noGrp="1"/>
          </p:cNvSpPr>
          <p:nvPr>
            <p:ph type="title"/>
          </p:nvPr>
        </p:nvSpPr>
        <p:spPr/>
        <p:txBody>
          <a:bodyPr/>
          <a:lstStyle/>
          <a:p>
            <a:r>
              <a:rPr lang="en-DE" dirty="0"/>
              <a:t>Cluster Analysis</a:t>
            </a:r>
            <a:br>
              <a:rPr lang="en-DE" dirty="0"/>
            </a:br>
            <a:r>
              <a:rPr lang="en-DE" sz="2400" dirty="0"/>
              <a:t>WI Surveys</a:t>
            </a:r>
            <a:endParaRPr lang="en-DE" dirty="0"/>
          </a:p>
        </p:txBody>
      </p:sp>
      <p:sp>
        <p:nvSpPr>
          <p:cNvPr id="3" name="Content Placeholder 2">
            <a:extLst>
              <a:ext uri="{FF2B5EF4-FFF2-40B4-BE49-F238E27FC236}">
                <a16:creationId xmlns:a16="http://schemas.microsoft.com/office/drawing/2014/main" id="{F9FE4465-BDE0-4947-8080-906912629D0C}"/>
              </a:ext>
            </a:extLst>
          </p:cNvPr>
          <p:cNvSpPr>
            <a:spLocks noGrp="1"/>
          </p:cNvSpPr>
          <p:nvPr>
            <p:ph idx="1"/>
          </p:nvPr>
        </p:nvSpPr>
        <p:spPr/>
        <p:txBody>
          <a:bodyPr>
            <a:normAutofit/>
          </a:bodyPr>
          <a:lstStyle/>
          <a:p>
            <a:r>
              <a:rPr lang="de-DE" sz="1800" dirty="0" err="1"/>
              <a:t>Use</a:t>
            </a:r>
            <a:r>
              <a:rPr lang="de-DE" sz="1800" dirty="0"/>
              <a:t> </a:t>
            </a:r>
            <a:r>
              <a:rPr lang="de-DE" sz="1800" dirty="0" err="1"/>
              <a:t>of</a:t>
            </a:r>
            <a:r>
              <a:rPr lang="de-DE" sz="1800" dirty="0"/>
              <a:t> K </a:t>
            </a:r>
            <a:r>
              <a:rPr lang="de-DE" sz="1800" dirty="0" err="1"/>
              <a:t>Prototypes</a:t>
            </a:r>
            <a:endParaRPr lang="de-DE" sz="1800" dirty="0"/>
          </a:p>
          <a:p>
            <a:pPr lvl="1"/>
            <a:r>
              <a:rPr lang="de-DE" sz="1400" dirty="0" err="1"/>
              <a:t>Ease</a:t>
            </a:r>
            <a:r>
              <a:rPr lang="de-DE" sz="1400" dirty="0"/>
              <a:t> in </a:t>
            </a:r>
            <a:r>
              <a:rPr lang="de-DE" sz="1400" dirty="0" err="1"/>
              <a:t>use</a:t>
            </a:r>
            <a:r>
              <a:rPr lang="de-DE" sz="1400" dirty="0"/>
              <a:t> </a:t>
            </a:r>
            <a:r>
              <a:rPr lang="de-DE" sz="1400" dirty="0" err="1"/>
              <a:t>with</a:t>
            </a:r>
            <a:r>
              <a:rPr lang="de-DE" sz="1400" dirty="0"/>
              <a:t> </a:t>
            </a:r>
            <a:r>
              <a:rPr lang="de-DE" sz="1400" dirty="0" err="1"/>
              <a:t>mixed</a:t>
            </a:r>
            <a:r>
              <a:rPr lang="de-DE" sz="1400" dirty="0"/>
              <a:t> </a:t>
            </a:r>
            <a:r>
              <a:rPr lang="de-DE" sz="1400" dirty="0" err="1"/>
              <a:t>data</a:t>
            </a:r>
            <a:r>
              <a:rPr lang="de-DE" sz="1400" dirty="0"/>
              <a:t> </a:t>
            </a:r>
            <a:r>
              <a:rPr lang="de-DE" sz="1400" dirty="0" err="1"/>
              <a:t>types</a:t>
            </a:r>
            <a:endParaRPr lang="de-DE" sz="1400" dirty="0"/>
          </a:p>
          <a:p>
            <a:pPr lvl="1"/>
            <a:r>
              <a:rPr lang="de-DE" sz="1400" dirty="0" err="1"/>
              <a:t>Use</a:t>
            </a:r>
            <a:r>
              <a:rPr lang="de-DE" sz="1400" dirty="0"/>
              <a:t> </a:t>
            </a:r>
            <a:r>
              <a:rPr lang="de-DE" sz="1400" dirty="0" err="1"/>
              <a:t>of</a:t>
            </a:r>
            <a:r>
              <a:rPr lang="de-DE" sz="1400" dirty="0"/>
              <a:t> </a:t>
            </a:r>
            <a:r>
              <a:rPr lang="de-DE" sz="1400" dirty="0" err="1"/>
              <a:t>cluster</a:t>
            </a:r>
            <a:r>
              <a:rPr lang="de-DE" sz="1400" dirty="0"/>
              <a:t> </a:t>
            </a:r>
            <a:r>
              <a:rPr lang="de-DE" sz="1400" dirty="0" err="1"/>
              <a:t>means</a:t>
            </a:r>
            <a:r>
              <a:rPr lang="de-DE" sz="1400" dirty="0"/>
              <a:t> </a:t>
            </a:r>
            <a:r>
              <a:rPr lang="de-DE" sz="1400" dirty="0" err="1"/>
              <a:t>rather</a:t>
            </a:r>
            <a:r>
              <a:rPr lang="de-DE" sz="1400" dirty="0"/>
              <a:t> </a:t>
            </a:r>
            <a:r>
              <a:rPr lang="de-DE" sz="1400" dirty="0" err="1"/>
              <a:t>than</a:t>
            </a:r>
            <a:r>
              <a:rPr lang="de-DE" sz="1400" dirty="0"/>
              <a:t> </a:t>
            </a:r>
            <a:r>
              <a:rPr lang="de-DE" sz="1400" dirty="0" err="1"/>
              <a:t>modes</a:t>
            </a:r>
            <a:r>
              <a:rPr lang="de-DE" sz="1400" dirty="0"/>
              <a:t> </a:t>
            </a:r>
          </a:p>
          <a:p>
            <a:pPr marL="457200" lvl="1" indent="0">
              <a:buNone/>
            </a:pPr>
            <a:r>
              <a:rPr lang="de-DE" sz="1400" dirty="0"/>
              <a:t>      </a:t>
            </a:r>
            <a:r>
              <a:rPr lang="de-DE" sz="1400" dirty="0" err="1"/>
              <a:t>to</a:t>
            </a:r>
            <a:r>
              <a:rPr lang="de-DE" sz="1400" dirty="0"/>
              <a:t> </a:t>
            </a:r>
            <a:r>
              <a:rPr lang="de-DE" sz="1400" dirty="0" err="1"/>
              <a:t>reduce</a:t>
            </a:r>
            <a:r>
              <a:rPr lang="de-DE" sz="1400" dirty="0"/>
              <a:t> a </a:t>
            </a:r>
            <a:r>
              <a:rPr lang="de-DE" sz="1400" dirty="0" err="1"/>
              <a:t>cost</a:t>
            </a:r>
            <a:r>
              <a:rPr lang="de-DE" sz="1400" dirty="0"/>
              <a:t> </a:t>
            </a:r>
            <a:r>
              <a:rPr lang="de-DE" sz="1400" dirty="0" err="1"/>
              <a:t>functions</a:t>
            </a:r>
            <a:endParaRPr lang="de-DE" sz="1400" dirty="0"/>
          </a:p>
          <a:p>
            <a:pPr lvl="1"/>
            <a:r>
              <a:rPr lang="de-DE" sz="1400" dirty="0" err="1"/>
              <a:t>Use</a:t>
            </a:r>
            <a:r>
              <a:rPr lang="de-DE" sz="1400" dirty="0"/>
              <a:t> </a:t>
            </a:r>
            <a:r>
              <a:rPr lang="de-DE" sz="1400" dirty="0" err="1"/>
              <a:t>of</a:t>
            </a:r>
            <a:r>
              <a:rPr lang="de-DE" sz="1400" dirty="0"/>
              <a:t> </a:t>
            </a:r>
            <a:r>
              <a:rPr lang="de-DE" sz="1400" dirty="0" err="1"/>
              <a:t>matching</a:t>
            </a:r>
            <a:r>
              <a:rPr lang="de-DE" sz="1400" dirty="0"/>
              <a:t> </a:t>
            </a:r>
            <a:r>
              <a:rPr lang="de-DE" sz="1400" dirty="0" err="1"/>
              <a:t>disimmilarity</a:t>
            </a:r>
            <a:r>
              <a:rPr lang="de-DE" sz="1400" dirty="0"/>
              <a:t> </a:t>
            </a:r>
            <a:r>
              <a:rPr lang="de-DE" sz="1400" dirty="0" err="1"/>
              <a:t>instead</a:t>
            </a:r>
            <a:r>
              <a:rPr lang="de-DE" sz="1400" dirty="0"/>
              <a:t> </a:t>
            </a:r>
            <a:r>
              <a:rPr lang="de-DE" sz="1400" dirty="0" err="1"/>
              <a:t>of</a:t>
            </a:r>
            <a:r>
              <a:rPr lang="de-DE" sz="1400" dirty="0"/>
              <a:t> </a:t>
            </a:r>
          </a:p>
          <a:p>
            <a:pPr marL="457200" lvl="1" indent="0">
              <a:buNone/>
            </a:pPr>
            <a:r>
              <a:rPr lang="de-DE" sz="1400" dirty="0"/>
              <a:t>      </a:t>
            </a:r>
            <a:r>
              <a:rPr lang="de-DE" sz="1400" dirty="0" err="1"/>
              <a:t>eucledian</a:t>
            </a:r>
            <a:r>
              <a:rPr lang="de-DE" sz="1400" dirty="0"/>
              <a:t> </a:t>
            </a:r>
            <a:r>
              <a:rPr lang="de-DE" sz="1400" dirty="0" err="1"/>
              <a:t>distance</a:t>
            </a:r>
            <a:r>
              <a:rPr lang="de-DE" sz="1400" dirty="0"/>
              <a:t> </a:t>
            </a:r>
            <a:r>
              <a:rPr lang="de-DE" sz="1400" dirty="0" err="1"/>
              <a:t>metric</a:t>
            </a:r>
            <a:endParaRPr lang="de-DE" sz="1400" dirty="0"/>
          </a:p>
          <a:p>
            <a:r>
              <a:rPr lang="de-DE" sz="1800" dirty="0" err="1"/>
              <a:t>Finding</a:t>
            </a:r>
            <a:r>
              <a:rPr lang="de-DE" sz="1800" dirty="0"/>
              <a:t> optimal </a:t>
            </a:r>
            <a:r>
              <a:rPr lang="de-DE" sz="1800" dirty="0" err="1"/>
              <a:t>cluster</a:t>
            </a:r>
            <a:r>
              <a:rPr lang="de-DE" sz="1800" dirty="0"/>
              <a:t> </a:t>
            </a:r>
            <a:r>
              <a:rPr lang="de-DE" sz="1800" dirty="0" err="1"/>
              <a:t>numbers</a:t>
            </a:r>
            <a:endParaRPr lang="de-DE" sz="1800" dirty="0"/>
          </a:p>
          <a:p>
            <a:r>
              <a:rPr lang="de-DE" sz="1800" dirty="0" err="1"/>
              <a:t>Choosing</a:t>
            </a:r>
            <a:r>
              <a:rPr lang="de-DE" sz="1800" dirty="0"/>
              <a:t> 2 </a:t>
            </a:r>
            <a:r>
              <a:rPr lang="de-DE" sz="1800" dirty="0" err="1"/>
              <a:t>clusters</a:t>
            </a:r>
            <a:r>
              <a:rPr lang="de-DE" sz="1800" dirty="0"/>
              <a:t> </a:t>
            </a:r>
            <a:r>
              <a:rPr lang="de-DE" sz="1800" dirty="0" err="1"/>
              <a:t>as</a:t>
            </a:r>
            <a:r>
              <a:rPr lang="de-DE" sz="1800" dirty="0"/>
              <a:t> optimal, in </a:t>
            </a:r>
            <a:r>
              <a:rPr lang="de-DE" sz="1800" dirty="0" err="1"/>
              <a:t>cluster</a:t>
            </a:r>
            <a:r>
              <a:rPr lang="de-DE" sz="1800" dirty="0"/>
              <a:t> </a:t>
            </a:r>
            <a:r>
              <a:rPr lang="de-DE" sz="1800" dirty="0" err="1"/>
              <a:t>counts</a:t>
            </a:r>
            <a:r>
              <a:rPr lang="de-DE" sz="1800" dirty="0"/>
              <a:t> </a:t>
            </a:r>
            <a:r>
              <a:rPr lang="de-DE" sz="1800" dirty="0" err="1"/>
              <a:t>are</a:t>
            </a:r>
            <a:r>
              <a:rPr lang="de-DE" sz="1800" dirty="0"/>
              <a:t>:</a:t>
            </a:r>
          </a:p>
          <a:p>
            <a:pPr lvl="1"/>
            <a:r>
              <a:rPr lang="en-DE" sz="1400" dirty="0"/>
              <a:t>Cluster0 : 959</a:t>
            </a:r>
          </a:p>
          <a:p>
            <a:pPr lvl="1"/>
            <a:r>
              <a:rPr lang="en-DE" sz="1400" dirty="0"/>
              <a:t>Cluster1 : 665 </a:t>
            </a:r>
          </a:p>
        </p:txBody>
      </p:sp>
      <p:pic>
        <p:nvPicPr>
          <p:cNvPr id="4" name="Picture 3">
            <a:extLst>
              <a:ext uri="{FF2B5EF4-FFF2-40B4-BE49-F238E27FC236}">
                <a16:creationId xmlns:a16="http://schemas.microsoft.com/office/drawing/2014/main" id="{F5CCF627-832F-6241-A669-0E9452187E3D}"/>
              </a:ext>
            </a:extLst>
          </p:cNvPr>
          <p:cNvPicPr>
            <a:picLocks noChangeAspect="1"/>
          </p:cNvPicPr>
          <p:nvPr/>
        </p:nvPicPr>
        <p:blipFill>
          <a:blip r:embed="rId2"/>
          <a:stretch>
            <a:fillRect/>
          </a:stretch>
        </p:blipFill>
        <p:spPr>
          <a:xfrm>
            <a:off x="6519719" y="2010352"/>
            <a:ext cx="4452308" cy="3110345"/>
          </a:xfrm>
          <a:prstGeom prst="rect">
            <a:avLst/>
          </a:prstGeom>
        </p:spPr>
      </p:pic>
    </p:spTree>
    <p:extLst>
      <p:ext uri="{BB962C8B-B14F-4D97-AF65-F5344CB8AC3E}">
        <p14:creationId xmlns:p14="http://schemas.microsoft.com/office/powerpoint/2010/main" val="341233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B63A-E296-D345-A3F0-07434AD0F0E7}"/>
              </a:ext>
            </a:extLst>
          </p:cNvPr>
          <p:cNvSpPr>
            <a:spLocks noGrp="1"/>
          </p:cNvSpPr>
          <p:nvPr>
            <p:ph type="title"/>
          </p:nvPr>
        </p:nvSpPr>
        <p:spPr/>
        <p:txBody>
          <a:bodyPr/>
          <a:lstStyle/>
          <a:p>
            <a:r>
              <a:rPr lang="en-DE" dirty="0"/>
              <a:t>Cluster Analysis</a:t>
            </a:r>
            <a:br>
              <a:rPr lang="en-DE" dirty="0"/>
            </a:br>
            <a:r>
              <a:rPr lang="en-DE" sz="2400" dirty="0"/>
              <a:t>WI Surveys</a:t>
            </a:r>
            <a:endParaRPr lang="en-DE" dirty="0"/>
          </a:p>
        </p:txBody>
      </p:sp>
      <p:sp>
        <p:nvSpPr>
          <p:cNvPr id="3" name="Content Placeholder 2">
            <a:extLst>
              <a:ext uri="{FF2B5EF4-FFF2-40B4-BE49-F238E27FC236}">
                <a16:creationId xmlns:a16="http://schemas.microsoft.com/office/drawing/2014/main" id="{F4232982-4848-4F4C-9AAE-2DFC34C9A01E}"/>
              </a:ext>
            </a:extLst>
          </p:cNvPr>
          <p:cNvSpPr>
            <a:spLocks noGrp="1"/>
          </p:cNvSpPr>
          <p:nvPr>
            <p:ph idx="1"/>
          </p:nvPr>
        </p:nvSpPr>
        <p:spPr>
          <a:xfrm>
            <a:off x="838200" y="1825625"/>
            <a:ext cx="5830455" cy="4351338"/>
          </a:xfrm>
        </p:spPr>
        <p:txBody>
          <a:bodyPr>
            <a:normAutofit/>
          </a:bodyPr>
          <a:lstStyle/>
          <a:p>
            <a:r>
              <a:rPr lang="en-DE" sz="1800" dirty="0"/>
              <a:t>Fitting a Random Forest Classifier for </a:t>
            </a:r>
          </a:p>
          <a:p>
            <a:pPr marL="0" indent="0">
              <a:buNone/>
            </a:pPr>
            <a:r>
              <a:rPr lang="en-DE" sz="1800" dirty="0"/>
              <a:t>    cluster optimality check</a:t>
            </a:r>
          </a:p>
          <a:p>
            <a:pPr lvl="1"/>
            <a:r>
              <a:rPr lang="en-DE" sz="1400" dirty="0"/>
              <a:t>Classifier accuracy = 98.15%</a:t>
            </a:r>
          </a:p>
          <a:p>
            <a:endParaRPr lang="en-DE" sz="1800" dirty="0"/>
          </a:p>
          <a:p>
            <a:r>
              <a:rPr lang="en-DE" sz="1800" dirty="0"/>
              <a:t>SHAP values calculated to check feature importance</a:t>
            </a:r>
          </a:p>
          <a:p>
            <a:r>
              <a:rPr lang="en-DE" sz="1800" dirty="0"/>
              <a:t>Features importance for Cluster 0 and Cluster 1</a:t>
            </a:r>
          </a:p>
          <a:p>
            <a:pPr lvl="1"/>
            <a:r>
              <a:rPr lang="en-DE" sz="1400" dirty="0"/>
              <a:t>Same features affecting both the clusters</a:t>
            </a:r>
          </a:p>
          <a:p>
            <a:pPr lvl="1"/>
            <a:r>
              <a:rPr lang="en-DE" sz="1400" dirty="0"/>
              <a:t>Clusters formed mostly on Campaign countries and</a:t>
            </a:r>
          </a:p>
          <a:p>
            <a:pPr marL="457200" lvl="1" indent="0">
              <a:buNone/>
            </a:pPr>
            <a:r>
              <a:rPr lang="en-DE" sz="1400" dirty="0"/>
              <a:t>     release survey date difference </a:t>
            </a:r>
          </a:p>
          <a:p>
            <a:pPr lvl="1"/>
            <a:r>
              <a:rPr lang="en-DE" sz="1400" dirty="0"/>
              <a:t>Impressions and responses has the least influence</a:t>
            </a:r>
          </a:p>
        </p:txBody>
      </p:sp>
      <p:pic>
        <p:nvPicPr>
          <p:cNvPr id="4" name="Picture 3">
            <a:extLst>
              <a:ext uri="{FF2B5EF4-FFF2-40B4-BE49-F238E27FC236}">
                <a16:creationId xmlns:a16="http://schemas.microsoft.com/office/drawing/2014/main" id="{80F506E0-A9FA-DB43-A910-2FE707DB4C1C}"/>
              </a:ext>
            </a:extLst>
          </p:cNvPr>
          <p:cNvPicPr>
            <a:picLocks noChangeAspect="1"/>
          </p:cNvPicPr>
          <p:nvPr/>
        </p:nvPicPr>
        <p:blipFill>
          <a:blip r:embed="rId2"/>
          <a:stretch>
            <a:fillRect/>
          </a:stretch>
        </p:blipFill>
        <p:spPr>
          <a:xfrm>
            <a:off x="6853015" y="531867"/>
            <a:ext cx="4847723" cy="2968715"/>
          </a:xfrm>
          <a:prstGeom prst="rect">
            <a:avLst/>
          </a:prstGeom>
        </p:spPr>
      </p:pic>
      <p:pic>
        <p:nvPicPr>
          <p:cNvPr id="5" name="Picture 4">
            <a:extLst>
              <a:ext uri="{FF2B5EF4-FFF2-40B4-BE49-F238E27FC236}">
                <a16:creationId xmlns:a16="http://schemas.microsoft.com/office/drawing/2014/main" id="{7D0DE163-6251-624F-A74E-2BE0F8B9E9B7}"/>
              </a:ext>
            </a:extLst>
          </p:cNvPr>
          <p:cNvPicPr>
            <a:picLocks noChangeAspect="1"/>
          </p:cNvPicPr>
          <p:nvPr/>
        </p:nvPicPr>
        <p:blipFill>
          <a:blip r:embed="rId3"/>
          <a:stretch>
            <a:fillRect/>
          </a:stretch>
        </p:blipFill>
        <p:spPr>
          <a:xfrm>
            <a:off x="7058504" y="3746288"/>
            <a:ext cx="4559107" cy="2862695"/>
          </a:xfrm>
          <a:prstGeom prst="rect">
            <a:avLst/>
          </a:prstGeom>
        </p:spPr>
      </p:pic>
    </p:spTree>
    <p:extLst>
      <p:ext uri="{BB962C8B-B14F-4D97-AF65-F5344CB8AC3E}">
        <p14:creationId xmlns:p14="http://schemas.microsoft.com/office/powerpoint/2010/main" val="281746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2F47C-945C-6D43-8370-3BB667036049}"/>
              </a:ext>
            </a:extLst>
          </p:cNvPr>
          <p:cNvSpPr>
            <a:spLocks noGrp="1"/>
          </p:cNvSpPr>
          <p:nvPr>
            <p:ph type="title"/>
          </p:nvPr>
        </p:nvSpPr>
        <p:spPr/>
        <p:txBody>
          <a:bodyPr/>
          <a:lstStyle/>
          <a:p>
            <a:r>
              <a:rPr lang="en-DE" dirty="0"/>
              <a:t>Cluster Analysis</a:t>
            </a:r>
            <a:br>
              <a:rPr lang="en-DE" dirty="0"/>
            </a:br>
            <a:r>
              <a:rPr lang="en-DE" sz="2400" dirty="0"/>
              <a:t>WI Surveys</a:t>
            </a:r>
            <a:endParaRPr lang="en-DE" dirty="0"/>
          </a:p>
        </p:txBody>
      </p:sp>
      <p:sp>
        <p:nvSpPr>
          <p:cNvPr id="4" name="Content Placeholder 2">
            <a:extLst>
              <a:ext uri="{FF2B5EF4-FFF2-40B4-BE49-F238E27FC236}">
                <a16:creationId xmlns:a16="http://schemas.microsoft.com/office/drawing/2014/main" id="{94689EF2-A73F-514F-AC88-5C948E7F0D06}"/>
              </a:ext>
            </a:extLst>
          </p:cNvPr>
          <p:cNvSpPr>
            <a:spLocks noGrp="1"/>
          </p:cNvSpPr>
          <p:nvPr>
            <p:ph idx="1"/>
          </p:nvPr>
        </p:nvSpPr>
        <p:spPr>
          <a:xfrm>
            <a:off x="838200" y="1825625"/>
            <a:ext cx="3752273" cy="289502"/>
          </a:xfrm>
        </p:spPr>
        <p:txBody>
          <a:bodyPr>
            <a:normAutofit fontScale="92500" lnSpcReduction="20000"/>
          </a:bodyPr>
          <a:lstStyle/>
          <a:p>
            <a:r>
              <a:rPr lang="en-DE" sz="1800" dirty="0"/>
              <a:t>Countplots for influential features</a:t>
            </a:r>
          </a:p>
        </p:txBody>
      </p:sp>
      <p:pic>
        <p:nvPicPr>
          <p:cNvPr id="6" name="Picture 5">
            <a:extLst>
              <a:ext uri="{FF2B5EF4-FFF2-40B4-BE49-F238E27FC236}">
                <a16:creationId xmlns:a16="http://schemas.microsoft.com/office/drawing/2014/main" id="{640270A5-DC6D-5D4C-8CC6-7D73834D12A2}"/>
              </a:ext>
            </a:extLst>
          </p:cNvPr>
          <p:cNvPicPr>
            <a:picLocks noChangeAspect="1"/>
          </p:cNvPicPr>
          <p:nvPr/>
        </p:nvPicPr>
        <p:blipFill>
          <a:blip r:embed="rId2"/>
          <a:stretch>
            <a:fillRect/>
          </a:stretch>
        </p:blipFill>
        <p:spPr>
          <a:xfrm>
            <a:off x="6956979" y="1690687"/>
            <a:ext cx="5216545" cy="2665023"/>
          </a:xfrm>
          <a:prstGeom prst="rect">
            <a:avLst/>
          </a:prstGeom>
        </p:spPr>
      </p:pic>
      <p:pic>
        <p:nvPicPr>
          <p:cNvPr id="7" name="Picture 6">
            <a:extLst>
              <a:ext uri="{FF2B5EF4-FFF2-40B4-BE49-F238E27FC236}">
                <a16:creationId xmlns:a16="http://schemas.microsoft.com/office/drawing/2014/main" id="{CB91D694-BB7B-F04E-A97C-3587412B844C}"/>
              </a:ext>
            </a:extLst>
          </p:cNvPr>
          <p:cNvPicPr>
            <a:picLocks noChangeAspect="1"/>
          </p:cNvPicPr>
          <p:nvPr/>
        </p:nvPicPr>
        <p:blipFill>
          <a:blip r:embed="rId3"/>
          <a:stretch>
            <a:fillRect/>
          </a:stretch>
        </p:blipFill>
        <p:spPr>
          <a:xfrm>
            <a:off x="2780143" y="4240342"/>
            <a:ext cx="7176655" cy="2593630"/>
          </a:xfrm>
          <a:prstGeom prst="rect">
            <a:avLst/>
          </a:prstGeom>
        </p:spPr>
      </p:pic>
      <p:pic>
        <p:nvPicPr>
          <p:cNvPr id="8" name="Picture 7">
            <a:extLst>
              <a:ext uri="{FF2B5EF4-FFF2-40B4-BE49-F238E27FC236}">
                <a16:creationId xmlns:a16="http://schemas.microsoft.com/office/drawing/2014/main" id="{BFDD8F95-FDA1-5343-8553-74CE2AE68DD6}"/>
              </a:ext>
            </a:extLst>
          </p:cNvPr>
          <p:cNvPicPr>
            <a:picLocks noChangeAspect="1"/>
          </p:cNvPicPr>
          <p:nvPr/>
        </p:nvPicPr>
        <p:blipFill>
          <a:blip r:embed="rId4"/>
          <a:stretch>
            <a:fillRect/>
          </a:stretch>
        </p:blipFill>
        <p:spPr>
          <a:xfrm>
            <a:off x="563417" y="2044883"/>
            <a:ext cx="4995649" cy="2265704"/>
          </a:xfrm>
          <a:prstGeom prst="rect">
            <a:avLst/>
          </a:prstGeom>
        </p:spPr>
      </p:pic>
    </p:spTree>
    <p:extLst>
      <p:ext uri="{BB962C8B-B14F-4D97-AF65-F5344CB8AC3E}">
        <p14:creationId xmlns:p14="http://schemas.microsoft.com/office/powerpoint/2010/main" val="83945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F97B-5579-9748-9AD9-6CDE7675F5F0}"/>
              </a:ext>
            </a:extLst>
          </p:cNvPr>
          <p:cNvSpPr>
            <a:spLocks noGrp="1"/>
          </p:cNvSpPr>
          <p:nvPr>
            <p:ph type="title"/>
          </p:nvPr>
        </p:nvSpPr>
        <p:spPr/>
        <p:txBody>
          <a:bodyPr/>
          <a:lstStyle/>
          <a:p>
            <a:r>
              <a:rPr lang="en-DE" dirty="0"/>
              <a:t>Data Exploration </a:t>
            </a:r>
            <a:br>
              <a:rPr lang="en-DE" dirty="0"/>
            </a:br>
            <a:r>
              <a:rPr lang="en-DE" sz="2800" dirty="0"/>
              <a:t>VC Surveys</a:t>
            </a:r>
            <a:endParaRPr lang="en-DE" dirty="0"/>
          </a:p>
        </p:txBody>
      </p:sp>
      <p:sp>
        <p:nvSpPr>
          <p:cNvPr id="3" name="Content Placeholder 2">
            <a:extLst>
              <a:ext uri="{FF2B5EF4-FFF2-40B4-BE49-F238E27FC236}">
                <a16:creationId xmlns:a16="http://schemas.microsoft.com/office/drawing/2014/main" id="{103DC781-EBF3-304A-B888-8729896A89A9}"/>
              </a:ext>
            </a:extLst>
          </p:cNvPr>
          <p:cNvSpPr>
            <a:spLocks noGrp="1"/>
          </p:cNvSpPr>
          <p:nvPr>
            <p:ph idx="1"/>
          </p:nvPr>
        </p:nvSpPr>
        <p:spPr/>
        <p:txBody>
          <a:bodyPr/>
          <a:lstStyle/>
          <a:p>
            <a:r>
              <a:rPr lang="en-DE" sz="1800" dirty="0"/>
              <a:t>What are the total impressions for all projects across different campaign countries?</a:t>
            </a:r>
          </a:p>
          <a:p>
            <a:pPr lvl="1"/>
            <a:r>
              <a:rPr lang="en-DE" sz="1600" dirty="0"/>
              <a:t>Highest and least number of impressions</a:t>
            </a:r>
          </a:p>
          <a:p>
            <a:pPr lvl="1"/>
            <a:r>
              <a:rPr lang="en-DE" sz="1600" dirty="0"/>
              <a:t>Projects surveyed in a single country</a:t>
            </a:r>
          </a:p>
          <a:p>
            <a:pPr lvl="1"/>
            <a:r>
              <a:rPr lang="en-DE" sz="1600" dirty="0"/>
              <a:t>Projects surveyed widely in multiple </a:t>
            </a:r>
          </a:p>
          <a:p>
            <a:pPr marL="457200" lvl="1" indent="0">
              <a:buNone/>
            </a:pPr>
            <a:r>
              <a:rPr lang="en-DE" sz="1600" dirty="0"/>
              <a:t>     countries</a:t>
            </a:r>
          </a:p>
        </p:txBody>
      </p:sp>
      <p:pic>
        <p:nvPicPr>
          <p:cNvPr id="6" name="Picture 5">
            <a:extLst>
              <a:ext uri="{FF2B5EF4-FFF2-40B4-BE49-F238E27FC236}">
                <a16:creationId xmlns:a16="http://schemas.microsoft.com/office/drawing/2014/main" id="{2B8AF6D7-B0D9-9A48-88AA-0CAB2F03CB72}"/>
              </a:ext>
            </a:extLst>
          </p:cNvPr>
          <p:cNvPicPr>
            <a:picLocks noChangeAspect="1"/>
          </p:cNvPicPr>
          <p:nvPr/>
        </p:nvPicPr>
        <p:blipFill>
          <a:blip r:embed="rId2"/>
          <a:stretch>
            <a:fillRect/>
          </a:stretch>
        </p:blipFill>
        <p:spPr>
          <a:xfrm>
            <a:off x="4975237" y="2887443"/>
            <a:ext cx="7034512" cy="3289520"/>
          </a:xfrm>
          <a:prstGeom prst="rect">
            <a:avLst/>
          </a:prstGeom>
        </p:spPr>
      </p:pic>
    </p:spTree>
    <p:extLst>
      <p:ext uri="{BB962C8B-B14F-4D97-AF65-F5344CB8AC3E}">
        <p14:creationId xmlns:p14="http://schemas.microsoft.com/office/powerpoint/2010/main" val="154676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C8F6-34C0-CA41-A2B3-C93041B5E62F}"/>
              </a:ext>
            </a:extLst>
          </p:cNvPr>
          <p:cNvSpPr>
            <a:spLocks noGrp="1"/>
          </p:cNvSpPr>
          <p:nvPr>
            <p:ph type="title"/>
          </p:nvPr>
        </p:nvSpPr>
        <p:spPr/>
        <p:txBody>
          <a:bodyPr/>
          <a:lstStyle/>
          <a:p>
            <a:r>
              <a:rPr lang="en-DE" dirty="0"/>
              <a:t>Data Exploration </a:t>
            </a:r>
            <a:br>
              <a:rPr lang="en-DE" dirty="0"/>
            </a:br>
            <a:r>
              <a:rPr lang="en-DE" sz="2800" dirty="0"/>
              <a:t>VC Surveys</a:t>
            </a:r>
            <a:endParaRPr lang="en-DE" dirty="0"/>
          </a:p>
        </p:txBody>
      </p:sp>
      <p:sp>
        <p:nvSpPr>
          <p:cNvPr id="4" name="Content Placeholder 2">
            <a:extLst>
              <a:ext uri="{FF2B5EF4-FFF2-40B4-BE49-F238E27FC236}">
                <a16:creationId xmlns:a16="http://schemas.microsoft.com/office/drawing/2014/main" id="{F3396E00-9AF1-764C-BCB8-04F9FFCE5229}"/>
              </a:ext>
            </a:extLst>
          </p:cNvPr>
          <p:cNvSpPr>
            <a:spLocks noGrp="1"/>
          </p:cNvSpPr>
          <p:nvPr>
            <p:ph idx="1"/>
          </p:nvPr>
        </p:nvSpPr>
        <p:spPr>
          <a:xfrm>
            <a:off x="367145" y="1816389"/>
            <a:ext cx="10515600" cy="4351338"/>
          </a:xfrm>
        </p:spPr>
        <p:txBody>
          <a:bodyPr/>
          <a:lstStyle/>
          <a:p>
            <a:pPr lvl="1"/>
            <a:r>
              <a:rPr lang="en-DE" sz="1900" dirty="0"/>
              <a:t>W</a:t>
            </a:r>
            <a:r>
              <a:rPr lang="en-GB" sz="1900" dirty="0"/>
              <a:t>h</a:t>
            </a:r>
            <a:r>
              <a:rPr lang="en-DE" sz="1900" dirty="0"/>
              <a:t>at is the percentage of total reponses for different projects across all countries?</a:t>
            </a:r>
          </a:p>
          <a:p>
            <a:pPr lvl="2"/>
            <a:r>
              <a:rPr lang="en-DE" sz="1500" dirty="0"/>
              <a:t>Highest and least total response percentages</a:t>
            </a:r>
          </a:p>
          <a:p>
            <a:pPr lvl="2"/>
            <a:r>
              <a:rPr lang="en-US" sz="1500" dirty="0"/>
              <a:t>Impressions for different project and </a:t>
            </a:r>
          </a:p>
          <a:p>
            <a:pPr marL="914400" lvl="2" indent="0">
              <a:buNone/>
            </a:pPr>
            <a:r>
              <a:rPr lang="en-US" sz="1500" dirty="0"/>
              <a:t>     corresponding responses.</a:t>
            </a:r>
          </a:p>
          <a:p>
            <a:pPr lvl="2"/>
            <a:r>
              <a:rPr lang="en-US" sz="1500" dirty="0"/>
              <a:t>Relation between impression response </a:t>
            </a:r>
          </a:p>
          <a:p>
            <a:pPr marL="914400" lvl="2" indent="0">
              <a:buNone/>
            </a:pPr>
            <a:r>
              <a:rPr lang="en-US" sz="1500" dirty="0"/>
              <a:t>     difference and survey targeting</a:t>
            </a:r>
            <a:endParaRPr lang="en-DE" sz="1500" dirty="0"/>
          </a:p>
          <a:p>
            <a:pPr marL="914400" lvl="2" indent="0">
              <a:buNone/>
            </a:pPr>
            <a:endParaRPr lang="en-DE" sz="1500" dirty="0"/>
          </a:p>
          <a:p>
            <a:pPr marL="914400" lvl="2" indent="0">
              <a:buNone/>
            </a:pPr>
            <a:endParaRPr lang="en-DE" sz="1500" dirty="0"/>
          </a:p>
        </p:txBody>
      </p:sp>
      <p:pic>
        <p:nvPicPr>
          <p:cNvPr id="7" name="Picture 6">
            <a:extLst>
              <a:ext uri="{FF2B5EF4-FFF2-40B4-BE49-F238E27FC236}">
                <a16:creationId xmlns:a16="http://schemas.microsoft.com/office/drawing/2014/main" id="{968E7B72-1E10-2343-A0AD-0C1CA22A0AAF}"/>
              </a:ext>
            </a:extLst>
          </p:cNvPr>
          <p:cNvPicPr>
            <a:picLocks noChangeAspect="1"/>
          </p:cNvPicPr>
          <p:nvPr/>
        </p:nvPicPr>
        <p:blipFill>
          <a:blip r:embed="rId2"/>
          <a:stretch>
            <a:fillRect/>
          </a:stretch>
        </p:blipFill>
        <p:spPr>
          <a:xfrm>
            <a:off x="4970319" y="2382982"/>
            <a:ext cx="6621318" cy="3055993"/>
          </a:xfrm>
          <a:prstGeom prst="rect">
            <a:avLst/>
          </a:prstGeom>
        </p:spPr>
      </p:pic>
    </p:spTree>
    <p:extLst>
      <p:ext uri="{BB962C8B-B14F-4D97-AF65-F5344CB8AC3E}">
        <p14:creationId xmlns:p14="http://schemas.microsoft.com/office/powerpoint/2010/main" val="390409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D9E7-2021-9C41-8C9B-DDD6434ACC87}"/>
              </a:ext>
            </a:extLst>
          </p:cNvPr>
          <p:cNvSpPr>
            <a:spLocks noGrp="1"/>
          </p:cNvSpPr>
          <p:nvPr>
            <p:ph type="title"/>
          </p:nvPr>
        </p:nvSpPr>
        <p:spPr/>
        <p:txBody>
          <a:bodyPr/>
          <a:lstStyle/>
          <a:p>
            <a:r>
              <a:rPr lang="en-DE" dirty="0"/>
              <a:t>Data Exploration </a:t>
            </a:r>
            <a:br>
              <a:rPr lang="en-DE" dirty="0"/>
            </a:br>
            <a:r>
              <a:rPr lang="en-DE" sz="2800" dirty="0"/>
              <a:t>VC Surveys</a:t>
            </a:r>
            <a:endParaRPr lang="en-DE" dirty="0"/>
          </a:p>
        </p:txBody>
      </p:sp>
      <p:sp>
        <p:nvSpPr>
          <p:cNvPr id="4" name="Content Placeholder 2">
            <a:extLst>
              <a:ext uri="{FF2B5EF4-FFF2-40B4-BE49-F238E27FC236}">
                <a16:creationId xmlns:a16="http://schemas.microsoft.com/office/drawing/2014/main" id="{93A9F28B-1C4C-C745-8519-DB080FBD6D71}"/>
              </a:ext>
            </a:extLst>
          </p:cNvPr>
          <p:cNvSpPr>
            <a:spLocks noGrp="1"/>
          </p:cNvSpPr>
          <p:nvPr>
            <p:ph idx="1"/>
          </p:nvPr>
        </p:nvSpPr>
        <p:spPr>
          <a:xfrm>
            <a:off x="367145" y="1816389"/>
            <a:ext cx="10515600" cy="4351338"/>
          </a:xfrm>
        </p:spPr>
        <p:txBody>
          <a:bodyPr/>
          <a:lstStyle/>
          <a:p>
            <a:pPr lvl="1"/>
            <a:r>
              <a:rPr lang="en-DE" sz="1900" dirty="0"/>
              <a:t>W</a:t>
            </a:r>
            <a:r>
              <a:rPr lang="en-GB" sz="1900" dirty="0"/>
              <a:t>h</a:t>
            </a:r>
            <a:r>
              <a:rPr lang="en-DE" sz="1900" dirty="0"/>
              <a:t>at is the percentage of positive reponses for different projects across all countries?</a:t>
            </a:r>
          </a:p>
          <a:p>
            <a:pPr lvl="2"/>
            <a:r>
              <a:rPr lang="en-DE" sz="1500" dirty="0"/>
              <a:t>Highest and least positive response percentages</a:t>
            </a:r>
          </a:p>
          <a:p>
            <a:pPr lvl="2"/>
            <a:r>
              <a:rPr lang="de-DE" sz="1500" dirty="0"/>
              <a:t>Projects </a:t>
            </a:r>
            <a:r>
              <a:rPr lang="de-DE" sz="1500" dirty="0" err="1"/>
              <a:t>surveyed</a:t>
            </a:r>
            <a:r>
              <a:rPr lang="de-DE" sz="1500" dirty="0"/>
              <a:t> in multiple countries</a:t>
            </a:r>
          </a:p>
          <a:p>
            <a:pPr lvl="2"/>
            <a:r>
              <a:rPr lang="de-DE" sz="1500" dirty="0"/>
              <a:t>Kind </a:t>
            </a:r>
            <a:r>
              <a:rPr lang="de-DE" sz="1500" dirty="0" err="1"/>
              <a:t>of</a:t>
            </a:r>
            <a:r>
              <a:rPr lang="de-DE" sz="1500" dirty="0"/>
              <a:t> </a:t>
            </a:r>
            <a:r>
              <a:rPr lang="de-DE" sz="1500" dirty="0" err="1"/>
              <a:t>responses</a:t>
            </a:r>
            <a:r>
              <a:rPr lang="de-DE" sz="1500" dirty="0"/>
              <a:t> </a:t>
            </a:r>
            <a:r>
              <a:rPr lang="de-DE" sz="1500" dirty="0" err="1"/>
              <a:t>recieved</a:t>
            </a:r>
            <a:r>
              <a:rPr lang="de-DE" sz="1500" dirty="0"/>
              <a:t> </a:t>
            </a:r>
            <a:r>
              <a:rPr lang="de-DE" sz="1500" dirty="0" err="1"/>
              <a:t>for</a:t>
            </a:r>
            <a:r>
              <a:rPr lang="de-DE" sz="1500" dirty="0"/>
              <a:t> </a:t>
            </a:r>
            <a:r>
              <a:rPr lang="de-DE" sz="1500" dirty="0" err="1"/>
              <a:t>projects</a:t>
            </a:r>
            <a:endParaRPr lang="de-DE" sz="1500" dirty="0"/>
          </a:p>
        </p:txBody>
      </p:sp>
      <p:pic>
        <p:nvPicPr>
          <p:cNvPr id="6" name="Picture 5">
            <a:extLst>
              <a:ext uri="{FF2B5EF4-FFF2-40B4-BE49-F238E27FC236}">
                <a16:creationId xmlns:a16="http://schemas.microsoft.com/office/drawing/2014/main" id="{E987F668-7112-F64E-865D-C9FACA9AD7CA}"/>
              </a:ext>
            </a:extLst>
          </p:cNvPr>
          <p:cNvPicPr>
            <a:picLocks noChangeAspect="1"/>
          </p:cNvPicPr>
          <p:nvPr/>
        </p:nvPicPr>
        <p:blipFill>
          <a:blip r:embed="rId2"/>
          <a:stretch>
            <a:fillRect/>
          </a:stretch>
        </p:blipFill>
        <p:spPr>
          <a:xfrm>
            <a:off x="563419" y="3703782"/>
            <a:ext cx="5170063" cy="1754909"/>
          </a:xfrm>
          <a:prstGeom prst="rect">
            <a:avLst/>
          </a:prstGeom>
        </p:spPr>
      </p:pic>
      <p:pic>
        <p:nvPicPr>
          <p:cNvPr id="7" name="Picture 6">
            <a:extLst>
              <a:ext uri="{FF2B5EF4-FFF2-40B4-BE49-F238E27FC236}">
                <a16:creationId xmlns:a16="http://schemas.microsoft.com/office/drawing/2014/main" id="{D26C16E1-BB36-CC47-90C8-8FBA164452FC}"/>
              </a:ext>
            </a:extLst>
          </p:cNvPr>
          <p:cNvPicPr>
            <a:picLocks noChangeAspect="1"/>
          </p:cNvPicPr>
          <p:nvPr/>
        </p:nvPicPr>
        <p:blipFill>
          <a:blip r:embed="rId3"/>
          <a:stretch>
            <a:fillRect/>
          </a:stretch>
        </p:blipFill>
        <p:spPr>
          <a:xfrm>
            <a:off x="6096000" y="3097650"/>
            <a:ext cx="6032648" cy="2713480"/>
          </a:xfrm>
          <a:prstGeom prst="rect">
            <a:avLst/>
          </a:prstGeom>
        </p:spPr>
      </p:pic>
    </p:spTree>
    <p:extLst>
      <p:ext uri="{BB962C8B-B14F-4D97-AF65-F5344CB8AC3E}">
        <p14:creationId xmlns:p14="http://schemas.microsoft.com/office/powerpoint/2010/main" val="12620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A974-DF83-6044-8F94-06C3071ED8CC}"/>
              </a:ext>
            </a:extLst>
          </p:cNvPr>
          <p:cNvSpPr>
            <a:spLocks noGrp="1"/>
          </p:cNvSpPr>
          <p:nvPr>
            <p:ph type="title"/>
          </p:nvPr>
        </p:nvSpPr>
        <p:spPr/>
        <p:txBody>
          <a:bodyPr/>
          <a:lstStyle/>
          <a:p>
            <a:r>
              <a:rPr lang="en-DE" dirty="0"/>
              <a:t>Data Exploration </a:t>
            </a:r>
            <a:br>
              <a:rPr lang="en-DE" dirty="0"/>
            </a:br>
            <a:r>
              <a:rPr lang="en-DE" sz="2800" dirty="0"/>
              <a:t>VC Surveys</a:t>
            </a:r>
            <a:endParaRPr lang="en-DE" dirty="0"/>
          </a:p>
        </p:txBody>
      </p:sp>
      <p:sp>
        <p:nvSpPr>
          <p:cNvPr id="4" name="Content Placeholder 2">
            <a:extLst>
              <a:ext uri="{FF2B5EF4-FFF2-40B4-BE49-F238E27FC236}">
                <a16:creationId xmlns:a16="http://schemas.microsoft.com/office/drawing/2014/main" id="{597A0719-EBB5-5548-9AF5-3F816C3B6AD8}"/>
              </a:ext>
            </a:extLst>
          </p:cNvPr>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sz="1900" dirty="0"/>
              <a:t>What is the highest positive response percentage for different projects from different age groups across different countries?</a:t>
            </a:r>
          </a:p>
          <a:p>
            <a:pPr lvl="1"/>
            <a:r>
              <a:rPr lang="en-DE" sz="1500" dirty="0"/>
              <a:t>Age group and gender for different projects with highest </a:t>
            </a:r>
          </a:p>
          <a:p>
            <a:pPr marL="457200" lvl="1" indent="0">
              <a:buNone/>
            </a:pPr>
            <a:r>
              <a:rPr lang="en-DE" sz="1500" dirty="0"/>
              <a:t>     positive response percentage.</a:t>
            </a:r>
          </a:p>
          <a:p>
            <a:pPr marL="0" indent="0">
              <a:buFont typeface="Arial" panose="020B0604020202020204" pitchFamily="34" charset="0"/>
              <a:buNone/>
            </a:pPr>
            <a:endParaRPr lang="en-DE" sz="1900" dirty="0"/>
          </a:p>
          <a:p>
            <a:pPr marL="457200" lvl="1" indent="0">
              <a:buFont typeface="Arial" panose="020B0604020202020204" pitchFamily="34" charset="0"/>
              <a:buNone/>
            </a:pPr>
            <a:endParaRPr lang="en-DE" sz="1500" dirty="0"/>
          </a:p>
          <a:p>
            <a:endParaRPr lang="en-DE" dirty="0"/>
          </a:p>
        </p:txBody>
      </p:sp>
      <p:pic>
        <p:nvPicPr>
          <p:cNvPr id="7" name="Picture 6">
            <a:extLst>
              <a:ext uri="{FF2B5EF4-FFF2-40B4-BE49-F238E27FC236}">
                <a16:creationId xmlns:a16="http://schemas.microsoft.com/office/drawing/2014/main" id="{A58E410F-DD50-E34C-94CE-A459A62D8F2D}"/>
              </a:ext>
            </a:extLst>
          </p:cNvPr>
          <p:cNvPicPr>
            <a:picLocks noChangeAspect="1"/>
          </p:cNvPicPr>
          <p:nvPr/>
        </p:nvPicPr>
        <p:blipFill>
          <a:blip r:embed="rId2"/>
          <a:stretch>
            <a:fillRect/>
          </a:stretch>
        </p:blipFill>
        <p:spPr>
          <a:xfrm>
            <a:off x="1468580" y="3293097"/>
            <a:ext cx="9716655" cy="2446858"/>
          </a:xfrm>
          <a:prstGeom prst="rect">
            <a:avLst/>
          </a:prstGeom>
        </p:spPr>
      </p:pic>
    </p:spTree>
    <p:extLst>
      <p:ext uri="{BB962C8B-B14F-4D97-AF65-F5344CB8AC3E}">
        <p14:creationId xmlns:p14="http://schemas.microsoft.com/office/powerpoint/2010/main" val="394895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3D88-2202-2444-BE60-9EF4FDD0BB69}"/>
              </a:ext>
            </a:extLst>
          </p:cNvPr>
          <p:cNvSpPr>
            <a:spLocks noGrp="1"/>
          </p:cNvSpPr>
          <p:nvPr>
            <p:ph type="title"/>
          </p:nvPr>
        </p:nvSpPr>
        <p:spPr/>
        <p:txBody>
          <a:bodyPr/>
          <a:lstStyle/>
          <a:p>
            <a:r>
              <a:rPr lang="en-DE" dirty="0"/>
              <a:t>Data Exploration </a:t>
            </a:r>
            <a:br>
              <a:rPr lang="en-DE" dirty="0"/>
            </a:br>
            <a:r>
              <a:rPr lang="en-DE" sz="2800" dirty="0"/>
              <a:t>VC Surveys</a:t>
            </a:r>
            <a:endParaRPr lang="en-DE" dirty="0"/>
          </a:p>
        </p:txBody>
      </p:sp>
      <p:sp>
        <p:nvSpPr>
          <p:cNvPr id="4" name="Content Placeholder 2">
            <a:extLst>
              <a:ext uri="{FF2B5EF4-FFF2-40B4-BE49-F238E27FC236}">
                <a16:creationId xmlns:a16="http://schemas.microsoft.com/office/drawing/2014/main" id="{8E10ED24-7C27-CA40-ACA0-C2B64FA54A8F}"/>
              </a:ext>
            </a:extLst>
          </p:cNvPr>
          <p:cNvSpPr>
            <a:spLocks noGrp="1"/>
          </p:cNvSpPr>
          <p:nvPr>
            <p:ph idx="1"/>
          </p:nvPr>
        </p:nvSpPr>
        <p:spPr>
          <a:xfrm>
            <a:off x="838200" y="1825625"/>
            <a:ext cx="10515600" cy="4351338"/>
          </a:xfrm>
        </p:spPr>
        <p:txBody>
          <a:bodyPr>
            <a:normAutofit/>
          </a:bodyPr>
          <a:lstStyle/>
          <a:p>
            <a:r>
              <a:rPr lang="en-DE" sz="1800" dirty="0"/>
              <a:t>What is the highest positive response percentage from different genre clusters for different projects across different countries?</a:t>
            </a:r>
          </a:p>
        </p:txBody>
      </p:sp>
      <p:pic>
        <p:nvPicPr>
          <p:cNvPr id="6" name="Picture 5">
            <a:extLst>
              <a:ext uri="{FF2B5EF4-FFF2-40B4-BE49-F238E27FC236}">
                <a16:creationId xmlns:a16="http://schemas.microsoft.com/office/drawing/2014/main" id="{E79DD98C-BC7F-D048-A018-A87202836C75}"/>
              </a:ext>
            </a:extLst>
          </p:cNvPr>
          <p:cNvPicPr>
            <a:picLocks noChangeAspect="1"/>
          </p:cNvPicPr>
          <p:nvPr/>
        </p:nvPicPr>
        <p:blipFill>
          <a:blip r:embed="rId2"/>
          <a:stretch>
            <a:fillRect/>
          </a:stretch>
        </p:blipFill>
        <p:spPr>
          <a:xfrm>
            <a:off x="1103743" y="2967859"/>
            <a:ext cx="10515601" cy="2591573"/>
          </a:xfrm>
          <a:prstGeom prst="rect">
            <a:avLst/>
          </a:prstGeom>
        </p:spPr>
      </p:pic>
    </p:spTree>
    <p:extLst>
      <p:ext uri="{BB962C8B-B14F-4D97-AF65-F5344CB8AC3E}">
        <p14:creationId xmlns:p14="http://schemas.microsoft.com/office/powerpoint/2010/main" val="264819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CFB5-5D57-4340-A158-B89F5CDB1AF2}"/>
              </a:ext>
            </a:extLst>
          </p:cNvPr>
          <p:cNvSpPr>
            <a:spLocks noGrp="1"/>
          </p:cNvSpPr>
          <p:nvPr>
            <p:ph type="title"/>
          </p:nvPr>
        </p:nvSpPr>
        <p:spPr/>
        <p:txBody>
          <a:bodyPr/>
          <a:lstStyle/>
          <a:p>
            <a:r>
              <a:rPr lang="en-DE" dirty="0"/>
              <a:t>Glossary</a:t>
            </a:r>
          </a:p>
        </p:txBody>
      </p:sp>
      <p:sp>
        <p:nvSpPr>
          <p:cNvPr id="3" name="Content Placeholder 2">
            <a:extLst>
              <a:ext uri="{FF2B5EF4-FFF2-40B4-BE49-F238E27FC236}">
                <a16:creationId xmlns:a16="http://schemas.microsoft.com/office/drawing/2014/main" id="{0208AF3D-85D2-DA44-B408-A049043C5089}"/>
              </a:ext>
            </a:extLst>
          </p:cNvPr>
          <p:cNvSpPr>
            <a:spLocks noGrp="1"/>
          </p:cNvSpPr>
          <p:nvPr>
            <p:ph idx="1"/>
          </p:nvPr>
        </p:nvSpPr>
        <p:spPr/>
        <p:txBody>
          <a:bodyPr/>
          <a:lstStyle/>
          <a:p>
            <a:r>
              <a:rPr lang="en-DE" dirty="0"/>
              <a:t>Terms used in analysis:</a:t>
            </a:r>
          </a:p>
          <a:p>
            <a:pPr lvl="1"/>
            <a:r>
              <a:rPr lang="en-DE" sz="1500" dirty="0"/>
              <a:t>TOTAL_ANSWERS = YES_ANSWERS + NO_ANSWERS + NA_ANSWERS</a:t>
            </a:r>
          </a:p>
          <a:p>
            <a:pPr marL="457200" lvl="1" indent="0">
              <a:buNone/>
            </a:pPr>
            <a:endParaRPr lang="en-DE" sz="1500" dirty="0"/>
          </a:p>
          <a:p>
            <a:pPr lvl="1"/>
            <a:r>
              <a:rPr lang="en-DE" sz="1500" dirty="0"/>
              <a:t>IMP_SUCC = ( Total Answers / Impressions) * 100 %</a:t>
            </a:r>
          </a:p>
          <a:p>
            <a:pPr lvl="2"/>
            <a:r>
              <a:rPr lang="en-GB" sz="1100" dirty="0"/>
              <a:t>S</a:t>
            </a:r>
            <a:r>
              <a:rPr lang="en-DE" sz="1100" dirty="0"/>
              <a:t>smaller values appearing the graphs have a are like eg. 440m which means 0.44</a:t>
            </a:r>
          </a:p>
          <a:p>
            <a:pPr marL="457200" lvl="1" indent="0">
              <a:buNone/>
            </a:pPr>
            <a:endParaRPr lang="en-DE" sz="1500" dirty="0"/>
          </a:p>
          <a:p>
            <a:pPr lvl="1"/>
            <a:r>
              <a:rPr lang="en-DE" sz="1500" dirty="0"/>
              <a:t>YES_SUCC = (YES_ANSWERS/TOTAL_ANSWERS)*100 %</a:t>
            </a:r>
          </a:p>
          <a:p>
            <a:pPr marL="457200" lvl="1" indent="0">
              <a:buNone/>
            </a:pPr>
            <a:endParaRPr lang="en-DE" sz="1500" dirty="0"/>
          </a:p>
          <a:p>
            <a:pPr lvl="1"/>
            <a:r>
              <a:rPr lang="en-DE" sz="1500" dirty="0"/>
              <a:t>NO_SUCC = (NO_ANSWERS/TOTAL_ANSWERS)*100 %</a:t>
            </a:r>
          </a:p>
          <a:p>
            <a:pPr marL="457200" lvl="1" indent="0">
              <a:buNone/>
            </a:pPr>
            <a:endParaRPr lang="en-DE" sz="1500" dirty="0"/>
          </a:p>
          <a:p>
            <a:pPr lvl="1"/>
            <a:r>
              <a:rPr lang="en-DE" sz="1500" dirty="0"/>
              <a:t>NA_SUCC = (NA_ANSWERS/TOTAL_ANSWERS)*100 %</a:t>
            </a:r>
          </a:p>
          <a:p>
            <a:pPr lvl="1"/>
            <a:endParaRPr lang="en-DE" sz="1500" dirty="0"/>
          </a:p>
          <a:p>
            <a:pPr lvl="1"/>
            <a:endParaRPr lang="en-DE" sz="1500" dirty="0"/>
          </a:p>
          <a:p>
            <a:endParaRPr lang="en-DE" sz="1800" dirty="0"/>
          </a:p>
        </p:txBody>
      </p:sp>
    </p:spTree>
    <p:extLst>
      <p:ext uri="{BB962C8B-B14F-4D97-AF65-F5344CB8AC3E}">
        <p14:creationId xmlns:p14="http://schemas.microsoft.com/office/powerpoint/2010/main" val="3279695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DB26-4FC8-0E41-BA5F-C7C133C753C5}"/>
              </a:ext>
            </a:extLst>
          </p:cNvPr>
          <p:cNvSpPr>
            <a:spLocks noGrp="1"/>
          </p:cNvSpPr>
          <p:nvPr>
            <p:ph type="title"/>
          </p:nvPr>
        </p:nvSpPr>
        <p:spPr/>
        <p:txBody>
          <a:bodyPr/>
          <a:lstStyle/>
          <a:p>
            <a:r>
              <a:rPr lang="en-DE" dirty="0"/>
              <a:t>Data Exploration</a:t>
            </a:r>
            <a:br>
              <a:rPr lang="en-DE" dirty="0"/>
            </a:br>
            <a:r>
              <a:rPr lang="en-DE" sz="2400" dirty="0"/>
              <a:t>VC Surveys</a:t>
            </a:r>
          </a:p>
        </p:txBody>
      </p:sp>
      <p:sp>
        <p:nvSpPr>
          <p:cNvPr id="4" name="Content Placeholder 2">
            <a:extLst>
              <a:ext uri="{FF2B5EF4-FFF2-40B4-BE49-F238E27FC236}">
                <a16:creationId xmlns:a16="http://schemas.microsoft.com/office/drawing/2014/main" id="{3042D607-D18A-2245-899C-1A23731E8AF2}"/>
              </a:ext>
            </a:extLst>
          </p:cNvPr>
          <p:cNvSpPr txBox="1">
            <a:spLocks/>
          </p:cNvSpPr>
          <p:nvPr/>
        </p:nvSpPr>
        <p:spPr>
          <a:xfrm>
            <a:off x="357909"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1900" dirty="0" err="1"/>
              <a:t>What</a:t>
            </a:r>
            <a:r>
              <a:rPr lang="de-DE" sz="1900" dirty="0"/>
              <a:t> </a:t>
            </a:r>
            <a:r>
              <a:rPr lang="de-DE" sz="1900" dirty="0" err="1"/>
              <a:t>are</a:t>
            </a:r>
            <a:r>
              <a:rPr lang="de-DE" sz="1900" dirty="0"/>
              <a:t> </a:t>
            </a:r>
            <a:r>
              <a:rPr lang="de-DE" sz="1900" dirty="0" err="1"/>
              <a:t>the</a:t>
            </a:r>
            <a:r>
              <a:rPr lang="de-DE" sz="1900" dirty="0"/>
              <a:t> Yes, </a:t>
            </a:r>
            <a:r>
              <a:rPr lang="de-DE" sz="1900" dirty="0" err="1"/>
              <a:t>No</a:t>
            </a:r>
            <a:r>
              <a:rPr lang="de-DE" sz="1900" dirty="0"/>
              <a:t> </a:t>
            </a:r>
            <a:r>
              <a:rPr lang="de-DE" sz="1900" dirty="0" err="1"/>
              <a:t>and</a:t>
            </a:r>
            <a:r>
              <a:rPr lang="de-DE" sz="1900" dirty="0"/>
              <a:t> NA </a:t>
            </a:r>
            <a:r>
              <a:rPr lang="de-DE" sz="1900" dirty="0" err="1"/>
              <a:t>responses</a:t>
            </a:r>
            <a:r>
              <a:rPr lang="de-DE" sz="1900" dirty="0"/>
              <a:t> </a:t>
            </a:r>
            <a:r>
              <a:rPr lang="de-DE" sz="1900" dirty="0" err="1"/>
              <a:t>for</a:t>
            </a:r>
            <a:r>
              <a:rPr lang="de-DE" sz="1900" dirty="0"/>
              <a:t> </a:t>
            </a:r>
            <a:r>
              <a:rPr lang="de-DE" sz="1900" dirty="0" err="1"/>
              <a:t>projects</a:t>
            </a:r>
            <a:r>
              <a:rPr lang="de-DE" sz="1900" dirty="0"/>
              <a:t> </a:t>
            </a:r>
            <a:r>
              <a:rPr lang="de-DE" sz="1900" dirty="0" err="1"/>
              <a:t>and</a:t>
            </a:r>
            <a:r>
              <a:rPr lang="de-DE" sz="1900" dirty="0"/>
              <a:t> </a:t>
            </a:r>
            <a:r>
              <a:rPr lang="de-DE" sz="1900" dirty="0" err="1"/>
              <a:t>the</a:t>
            </a:r>
            <a:r>
              <a:rPr lang="de-DE" sz="1900" dirty="0"/>
              <a:t> </a:t>
            </a:r>
            <a:r>
              <a:rPr lang="de-DE" sz="1900" dirty="0" err="1"/>
              <a:t>respective</a:t>
            </a:r>
            <a:r>
              <a:rPr lang="de-DE" sz="1900" dirty="0"/>
              <a:t> positive </a:t>
            </a:r>
            <a:r>
              <a:rPr lang="de-DE" sz="1900" dirty="0" err="1"/>
              <a:t>response</a:t>
            </a:r>
            <a:r>
              <a:rPr lang="de-DE" sz="1900" dirty="0"/>
              <a:t> </a:t>
            </a:r>
            <a:r>
              <a:rPr lang="de-DE" sz="1900" dirty="0" err="1"/>
              <a:t>percentage</a:t>
            </a:r>
            <a:r>
              <a:rPr lang="en-DE" sz="1900" dirty="0"/>
              <a:t>?</a:t>
            </a:r>
          </a:p>
          <a:p>
            <a:pPr marL="914400" lvl="2" indent="0">
              <a:buNone/>
            </a:pPr>
            <a:endParaRPr lang="en-DE" sz="1500" dirty="0"/>
          </a:p>
          <a:p>
            <a:pPr marL="914400" lvl="2" indent="0">
              <a:buNone/>
            </a:pPr>
            <a:endParaRPr lang="en-DE" sz="1500" dirty="0"/>
          </a:p>
        </p:txBody>
      </p:sp>
      <p:pic>
        <p:nvPicPr>
          <p:cNvPr id="7" name="Picture 6">
            <a:extLst>
              <a:ext uri="{FF2B5EF4-FFF2-40B4-BE49-F238E27FC236}">
                <a16:creationId xmlns:a16="http://schemas.microsoft.com/office/drawing/2014/main" id="{01A92195-9A86-3B4F-A622-28467245F0E3}"/>
              </a:ext>
            </a:extLst>
          </p:cNvPr>
          <p:cNvPicPr>
            <a:picLocks noChangeAspect="1"/>
          </p:cNvPicPr>
          <p:nvPr/>
        </p:nvPicPr>
        <p:blipFill>
          <a:blip r:embed="rId3"/>
          <a:stretch>
            <a:fillRect/>
          </a:stretch>
        </p:blipFill>
        <p:spPr>
          <a:xfrm>
            <a:off x="2152072" y="2739427"/>
            <a:ext cx="8248073" cy="3302599"/>
          </a:xfrm>
          <a:prstGeom prst="rect">
            <a:avLst/>
          </a:prstGeom>
        </p:spPr>
      </p:pic>
    </p:spTree>
    <p:extLst>
      <p:ext uri="{BB962C8B-B14F-4D97-AF65-F5344CB8AC3E}">
        <p14:creationId xmlns:p14="http://schemas.microsoft.com/office/powerpoint/2010/main" val="266462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CB65-26E0-6D45-8105-586EE36AD4B2}"/>
              </a:ext>
            </a:extLst>
          </p:cNvPr>
          <p:cNvSpPr>
            <a:spLocks noGrp="1"/>
          </p:cNvSpPr>
          <p:nvPr>
            <p:ph type="title"/>
          </p:nvPr>
        </p:nvSpPr>
        <p:spPr/>
        <p:txBody>
          <a:bodyPr>
            <a:normAutofit/>
          </a:bodyPr>
          <a:lstStyle/>
          <a:p>
            <a:r>
              <a:rPr lang="en-DE" dirty="0"/>
              <a:t>Feature Importance</a:t>
            </a:r>
            <a:br>
              <a:rPr lang="en-DE" dirty="0"/>
            </a:br>
            <a:r>
              <a:rPr lang="en-DE" sz="2400" dirty="0"/>
              <a:t>VC Surveys</a:t>
            </a:r>
          </a:p>
        </p:txBody>
      </p:sp>
      <p:sp>
        <p:nvSpPr>
          <p:cNvPr id="3" name="Content Placeholder 2">
            <a:extLst>
              <a:ext uri="{FF2B5EF4-FFF2-40B4-BE49-F238E27FC236}">
                <a16:creationId xmlns:a16="http://schemas.microsoft.com/office/drawing/2014/main" id="{12DCDC40-0E7F-964D-B778-4BCA793D1B60}"/>
              </a:ext>
            </a:extLst>
          </p:cNvPr>
          <p:cNvSpPr>
            <a:spLocks noGrp="1"/>
          </p:cNvSpPr>
          <p:nvPr>
            <p:ph idx="1"/>
          </p:nvPr>
        </p:nvSpPr>
        <p:spPr/>
        <p:txBody>
          <a:bodyPr>
            <a:normAutofit/>
          </a:bodyPr>
          <a:lstStyle/>
          <a:p>
            <a:r>
              <a:rPr lang="en-DE" sz="2400" dirty="0"/>
              <a:t>Random Forest regressor used as the model to predict yes percentage</a:t>
            </a:r>
          </a:p>
          <a:p>
            <a:r>
              <a:rPr lang="en-DE" sz="2400" dirty="0"/>
              <a:t>Features that push yes percentage prediction in positive or negetive side</a:t>
            </a:r>
          </a:p>
        </p:txBody>
      </p:sp>
      <p:pic>
        <p:nvPicPr>
          <p:cNvPr id="4" name="Picture 3">
            <a:extLst>
              <a:ext uri="{FF2B5EF4-FFF2-40B4-BE49-F238E27FC236}">
                <a16:creationId xmlns:a16="http://schemas.microsoft.com/office/drawing/2014/main" id="{E4A84F90-CA04-C147-B2ED-2B1222D65B2E}"/>
              </a:ext>
            </a:extLst>
          </p:cNvPr>
          <p:cNvPicPr>
            <a:picLocks noChangeAspect="1"/>
          </p:cNvPicPr>
          <p:nvPr/>
        </p:nvPicPr>
        <p:blipFill>
          <a:blip r:embed="rId2"/>
          <a:stretch>
            <a:fillRect/>
          </a:stretch>
        </p:blipFill>
        <p:spPr>
          <a:xfrm>
            <a:off x="1595581" y="3538104"/>
            <a:ext cx="9296400" cy="1333500"/>
          </a:xfrm>
          <a:prstGeom prst="rect">
            <a:avLst/>
          </a:prstGeom>
        </p:spPr>
      </p:pic>
    </p:spTree>
    <p:extLst>
      <p:ext uri="{BB962C8B-B14F-4D97-AF65-F5344CB8AC3E}">
        <p14:creationId xmlns:p14="http://schemas.microsoft.com/office/powerpoint/2010/main" val="193851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2536-B4E8-D54A-ACB3-B5C7E6EB3595}"/>
              </a:ext>
            </a:extLst>
          </p:cNvPr>
          <p:cNvSpPr>
            <a:spLocks noGrp="1"/>
          </p:cNvSpPr>
          <p:nvPr>
            <p:ph type="title"/>
          </p:nvPr>
        </p:nvSpPr>
        <p:spPr/>
        <p:txBody>
          <a:bodyPr/>
          <a:lstStyle/>
          <a:p>
            <a:r>
              <a:rPr lang="en-DE" dirty="0"/>
              <a:t>Feature Importance</a:t>
            </a:r>
            <a:br>
              <a:rPr lang="en-DE" dirty="0"/>
            </a:br>
            <a:r>
              <a:rPr lang="en-DE" sz="2400" dirty="0"/>
              <a:t>VC Surveys</a:t>
            </a:r>
            <a:endParaRPr lang="en-DE" dirty="0"/>
          </a:p>
        </p:txBody>
      </p:sp>
      <p:sp>
        <p:nvSpPr>
          <p:cNvPr id="3" name="Content Placeholder 2">
            <a:extLst>
              <a:ext uri="{FF2B5EF4-FFF2-40B4-BE49-F238E27FC236}">
                <a16:creationId xmlns:a16="http://schemas.microsoft.com/office/drawing/2014/main" id="{C1D01178-FB93-9F4E-878D-A513F0F169D3}"/>
              </a:ext>
            </a:extLst>
          </p:cNvPr>
          <p:cNvSpPr>
            <a:spLocks noGrp="1"/>
          </p:cNvSpPr>
          <p:nvPr>
            <p:ph idx="1"/>
          </p:nvPr>
        </p:nvSpPr>
        <p:spPr/>
        <p:txBody>
          <a:bodyPr>
            <a:normAutofit/>
          </a:bodyPr>
          <a:lstStyle/>
          <a:p>
            <a:r>
              <a:rPr lang="en-DE" sz="1800" dirty="0"/>
              <a:t>Features influencing yes percentage predictions the most</a:t>
            </a:r>
          </a:p>
          <a:p>
            <a:r>
              <a:rPr lang="en-DE" sz="1800" dirty="0"/>
              <a:t>Use of difference between release and survey date</a:t>
            </a:r>
          </a:p>
          <a:p>
            <a:r>
              <a:rPr lang="en-DE" sz="1800" dirty="0"/>
              <a:t>Effect of feature values om yes percentage </a:t>
            </a:r>
          </a:p>
          <a:p>
            <a:pPr marL="0" indent="0">
              <a:buNone/>
            </a:pPr>
            <a:r>
              <a:rPr lang="en-DE" sz="1800" dirty="0"/>
              <a:t>    prediction</a:t>
            </a:r>
          </a:p>
        </p:txBody>
      </p:sp>
      <p:pic>
        <p:nvPicPr>
          <p:cNvPr id="6" name="Picture 5">
            <a:extLst>
              <a:ext uri="{FF2B5EF4-FFF2-40B4-BE49-F238E27FC236}">
                <a16:creationId xmlns:a16="http://schemas.microsoft.com/office/drawing/2014/main" id="{61EAD671-6F11-6E40-B2D9-CA97BA11426A}"/>
              </a:ext>
            </a:extLst>
          </p:cNvPr>
          <p:cNvPicPr>
            <a:picLocks noChangeAspect="1"/>
          </p:cNvPicPr>
          <p:nvPr/>
        </p:nvPicPr>
        <p:blipFill>
          <a:blip r:embed="rId2"/>
          <a:stretch>
            <a:fillRect/>
          </a:stretch>
        </p:blipFill>
        <p:spPr>
          <a:xfrm>
            <a:off x="3147002" y="2950201"/>
            <a:ext cx="5897995" cy="3628976"/>
          </a:xfrm>
          <a:prstGeom prst="rect">
            <a:avLst/>
          </a:prstGeom>
        </p:spPr>
      </p:pic>
    </p:spTree>
    <p:extLst>
      <p:ext uri="{BB962C8B-B14F-4D97-AF65-F5344CB8AC3E}">
        <p14:creationId xmlns:p14="http://schemas.microsoft.com/office/powerpoint/2010/main" val="1161678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95C8-F581-F941-94B0-E436A7FEF3B2}"/>
              </a:ext>
            </a:extLst>
          </p:cNvPr>
          <p:cNvSpPr>
            <a:spLocks noGrp="1"/>
          </p:cNvSpPr>
          <p:nvPr>
            <p:ph type="title"/>
          </p:nvPr>
        </p:nvSpPr>
        <p:spPr/>
        <p:txBody>
          <a:bodyPr/>
          <a:lstStyle/>
          <a:p>
            <a:r>
              <a:rPr lang="en-DE" dirty="0"/>
              <a:t>Cluster Analysis</a:t>
            </a:r>
            <a:br>
              <a:rPr lang="en-DE" dirty="0"/>
            </a:br>
            <a:r>
              <a:rPr lang="en-DE" sz="2400" dirty="0"/>
              <a:t>VC Surveys</a:t>
            </a:r>
            <a:endParaRPr lang="en-DE" dirty="0"/>
          </a:p>
        </p:txBody>
      </p:sp>
      <p:sp>
        <p:nvSpPr>
          <p:cNvPr id="3" name="Content Placeholder 2">
            <a:extLst>
              <a:ext uri="{FF2B5EF4-FFF2-40B4-BE49-F238E27FC236}">
                <a16:creationId xmlns:a16="http://schemas.microsoft.com/office/drawing/2014/main" id="{F9FE4465-BDE0-4947-8080-906912629D0C}"/>
              </a:ext>
            </a:extLst>
          </p:cNvPr>
          <p:cNvSpPr>
            <a:spLocks noGrp="1"/>
          </p:cNvSpPr>
          <p:nvPr>
            <p:ph idx="1"/>
          </p:nvPr>
        </p:nvSpPr>
        <p:spPr/>
        <p:txBody>
          <a:bodyPr>
            <a:normAutofit/>
          </a:bodyPr>
          <a:lstStyle/>
          <a:p>
            <a:r>
              <a:rPr lang="de-DE" sz="1800" dirty="0" err="1"/>
              <a:t>Use</a:t>
            </a:r>
            <a:r>
              <a:rPr lang="de-DE" sz="1800" dirty="0"/>
              <a:t> </a:t>
            </a:r>
            <a:r>
              <a:rPr lang="de-DE" sz="1800" dirty="0" err="1"/>
              <a:t>of</a:t>
            </a:r>
            <a:r>
              <a:rPr lang="de-DE" sz="1800" dirty="0"/>
              <a:t> FAMD</a:t>
            </a:r>
          </a:p>
          <a:p>
            <a:pPr lvl="1"/>
            <a:r>
              <a:rPr lang="de-DE" sz="1400" dirty="0" err="1"/>
              <a:t>Dimensionaltity</a:t>
            </a:r>
            <a:r>
              <a:rPr lang="de-DE" sz="1400" dirty="0"/>
              <a:t> </a:t>
            </a:r>
            <a:r>
              <a:rPr lang="de-DE" sz="1400" dirty="0" err="1"/>
              <a:t>reduction</a:t>
            </a:r>
            <a:endParaRPr lang="de-DE" sz="1400" dirty="0"/>
          </a:p>
          <a:p>
            <a:pPr lvl="1"/>
            <a:r>
              <a:rPr lang="de-DE" sz="1400" dirty="0" err="1"/>
              <a:t>Ease</a:t>
            </a:r>
            <a:r>
              <a:rPr lang="de-DE" sz="1400" dirty="0"/>
              <a:t> in </a:t>
            </a:r>
            <a:r>
              <a:rPr lang="de-DE" sz="1400" dirty="0" err="1"/>
              <a:t>plotting</a:t>
            </a:r>
            <a:endParaRPr lang="de-DE" sz="1400" dirty="0"/>
          </a:p>
          <a:p>
            <a:pPr lvl="1"/>
            <a:r>
              <a:rPr lang="de-DE" sz="1400" dirty="0" err="1"/>
              <a:t>Axes</a:t>
            </a:r>
            <a:r>
              <a:rPr lang="de-DE" sz="1400" dirty="0"/>
              <a:t> </a:t>
            </a:r>
            <a:r>
              <a:rPr lang="de-DE" sz="1400" dirty="0" err="1"/>
              <a:t>with</a:t>
            </a:r>
            <a:r>
              <a:rPr lang="de-DE" sz="1400" dirty="0"/>
              <a:t> </a:t>
            </a:r>
            <a:r>
              <a:rPr lang="de-DE" sz="1400" dirty="0" err="1"/>
              <a:t>highers</a:t>
            </a:r>
            <a:r>
              <a:rPr lang="de-DE" sz="1400" dirty="0"/>
              <a:t> </a:t>
            </a:r>
            <a:r>
              <a:rPr lang="de-DE" sz="1400" dirty="0" err="1"/>
              <a:t>variances</a:t>
            </a:r>
            <a:r>
              <a:rPr lang="de-DE" sz="1400" dirty="0"/>
              <a:t> </a:t>
            </a:r>
            <a:r>
              <a:rPr lang="de-DE" sz="1400" dirty="0" err="1"/>
              <a:t>are</a:t>
            </a:r>
            <a:r>
              <a:rPr lang="de-DE" sz="1400" dirty="0"/>
              <a:t> </a:t>
            </a:r>
            <a:r>
              <a:rPr lang="de-DE" sz="1400" dirty="0" err="1"/>
              <a:t>more</a:t>
            </a:r>
            <a:r>
              <a:rPr lang="de-DE" sz="1400" dirty="0"/>
              <a:t> </a:t>
            </a:r>
            <a:r>
              <a:rPr lang="de-DE" sz="1400" dirty="0" err="1"/>
              <a:t>likely</a:t>
            </a:r>
            <a:r>
              <a:rPr lang="de-DE" sz="1400" dirty="0"/>
              <a:t> </a:t>
            </a:r>
            <a:r>
              <a:rPr lang="de-DE" sz="1400" dirty="0" err="1"/>
              <a:t>to</a:t>
            </a:r>
            <a:r>
              <a:rPr lang="de-DE" sz="1400" dirty="0"/>
              <a:t> </a:t>
            </a:r>
            <a:r>
              <a:rPr lang="de-DE" sz="1400" dirty="0" err="1"/>
              <a:t>show</a:t>
            </a:r>
            <a:r>
              <a:rPr lang="de-DE" sz="1400" dirty="0"/>
              <a:t> </a:t>
            </a:r>
            <a:r>
              <a:rPr lang="de-DE" sz="1400" dirty="0" err="1"/>
              <a:t>clusters</a:t>
            </a:r>
            <a:endParaRPr lang="de-DE" sz="1400" dirty="0"/>
          </a:p>
          <a:p>
            <a:pPr lvl="1"/>
            <a:r>
              <a:rPr lang="de-DE" sz="1400" dirty="0" err="1"/>
              <a:t>Possible</a:t>
            </a:r>
            <a:r>
              <a:rPr lang="de-DE" sz="1400" dirty="0"/>
              <a:t> </a:t>
            </a:r>
            <a:r>
              <a:rPr lang="de-DE" sz="1400" dirty="0" err="1"/>
              <a:t>loss</a:t>
            </a:r>
            <a:r>
              <a:rPr lang="de-DE" sz="1400" dirty="0"/>
              <a:t> </a:t>
            </a:r>
            <a:r>
              <a:rPr lang="de-DE" sz="1400" dirty="0" err="1"/>
              <a:t>of</a:t>
            </a:r>
            <a:r>
              <a:rPr lang="de-DE" sz="1400" dirty="0"/>
              <a:t> </a:t>
            </a:r>
            <a:r>
              <a:rPr lang="de-DE" sz="1400" dirty="0" err="1"/>
              <a:t>informations</a:t>
            </a:r>
            <a:r>
              <a:rPr lang="de-DE" sz="1400" dirty="0"/>
              <a:t> </a:t>
            </a:r>
            <a:r>
              <a:rPr lang="de-DE" sz="1400" dirty="0" err="1"/>
              <a:t>as</a:t>
            </a:r>
            <a:r>
              <a:rPr lang="de-DE" sz="1400" dirty="0"/>
              <a:t> </a:t>
            </a:r>
            <a:r>
              <a:rPr lang="de-DE" sz="1400" dirty="0" err="1"/>
              <a:t>disadvantage</a:t>
            </a:r>
            <a:endParaRPr lang="de-DE" sz="1400" dirty="0"/>
          </a:p>
          <a:p>
            <a:r>
              <a:rPr lang="de-DE" sz="1800" dirty="0" err="1"/>
              <a:t>Use</a:t>
            </a:r>
            <a:r>
              <a:rPr lang="de-DE" sz="1800" dirty="0"/>
              <a:t> </a:t>
            </a:r>
            <a:r>
              <a:rPr lang="de-DE" sz="1800" dirty="0" err="1"/>
              <a:t>of</a:t>
            </a:r>
            <a:r>
              <a:rPr lang="de-DE" sz="1800" dirty="0"/>
              <a:t> DBSCAN</a:t>
            </a:r>
          </a:p>
          <a:p>
            <a:pPr lvl="1"/>
            <a:r>
              <a:rPr lang="de-DE" sz="1400" dirty="0" err="1"/>
              <a:t>Able</a:t>
            </a:r>
            <a:r>
              <a:rPr lang="de-DE" sz="1400" dirty="0"/>
              <a:t> </a:t>
            </a:r>
            <a:r>
              <a:rPr lang="de-DE" sz="1400" dirty="0" err="1"/>
              <a:t>to</a:t>
            </a:r>
            <a:r>
              <a:rPr lang="de-DE" sz="1400" dirty="0"/>
              <a:t> </a:t>
            </a:r>
            <a:r>
              <a:rPr lang="de-DE" sz="1400" dirty="0" err="1"/>
              <a:t>identify</a:t>
            </a:r>
            <a:r>
              <a:rPr lang="de-DE" sz="1400" dirty="0"/>
              <a:t> non </a:t>
            </a:r>
            <a:r>
              <a:rPr lang="de-DE" sz="1400" dirty="0" err="1"/>
              <a:t>spehroidal</a:t>
            </a:r>
            <a:r>
              <a:rPr lang="de-DE" sz="1400" dirty="0"/>
              <a:t> </a:t>
            </a:r>
            <a:r>
              <a:rPr lang="de-DE" sz="1400" dirty="0" err="1"/>
              <a:t>clusters</a:t>
            </a:r>
            <a:endParaRPr lang="de-DE" sz="1400" dirty="0"/>
          </a:p>
          <a:p>
            <a:pPr lvl="1"/>
            <a:r>
              <a:rPr lang="de-DE" sz="1400" dirty="0" err="1"/>
              <a:t>Ability</a:t>
            </a:r>
            <a:r>
              <a:rPr lang="de-DE" sz="1400" dirty="0"/>
              <a:t> </a:t>
            </a:r>
            <a:r>
              <a:rPr lang="de-DE" sz="1400" dirty="0" err="1"/>
              <a:t>to</a:t>
            </a:r>
            <a:r>
              <a:rPr lang="de-DE" sz="1400" dirty="0"/>
              <a:t> handle </a:t>
            </a:r>
            <a:r>
              <a:rPr lang="de-DE" sz="1400" dirty="0" err="1"/>
              <a:t>outliers</a:t>
            </a:r>
            <a:endParaRPr lang="de-DE" sz="1400" dirty="0"/>
          </a:p>
          <a:p>
            <a:pPr lvl="1"/>
            <a:r>
              <a:rPr lang="de-DE" sz="1400" dirty="0"/>
              <a:t>Optimal </a:t>
            </a:r>
            <a:r>
              <a:rPr lang="de-DE" sz="1400" dirty="0" err="1"/>
              <a:t>clusters</a:t>
            </a:r>
            <a:r>
              <a:rPr lang="de-DE" sz="1400" dirty="0"/>
              <a:t> </a:t>
            </a:r>
            <a:r>
              <a:rPr lang="de-DE" sz="1400" dirty="0" err="1"/>
              <a:t>decided</a:t>
            </a:r>
            <a:r>
              <a:rPr lang="de-DE" sz="1400" dirty="0"/>
              <a:t> </a:t>
            </a:r>
            <a:r>
              <a:rPr lang="de-DE" sz="1400" dirty="0" err="1"/>
              <a:t>by</a:t>
            </a:r>
            <a:r>
              <a:rPr lang="de-DE" sz="1400" dirty="0"/>
              <a:t> </a:t>
            </a:r>
            <a:r>
              <a:rPr lang="de-DE" sz="1400" dirty="0" err="1"/>
              <a:t>the</a:t>
            </a:r>
            <a:r>
              <a:rPr lang="de-DE" sz="1400" dirty="0"/>
              <a:t> </a:t>
            </a:r>
            <a:r>
              <a:rPr lang="de-DE" sz="1400" dirty="0" err="1"/>
              <a:t>algorithm</a:t>
            </a:r>
            <a:endParaRPr lang="de-DE" sz="1400" dirty="0"/>
          </a:p>
          <a:p>
            <a:r>
              <a:rPr lang="de-DE" sz="1800" dirty="0" err="1"/>
              <a:t>Finding</a:t>
            </a:r>
            <a:r>
              <a:rPr lang="de-DE" sz="1800" dirty="0"/>
              <a:t> optimal DBSCAN </a:t>
            </a:r>
            <a:r>
              <a:rPr lang="de-DE" sz="1800" dirty="0" err="1"/>
              <a:t>parameters</a:t>
            </a:r>
            <a:endParaRPr lang="de-DE" sz="1800" dirty="0"/>
          </a:p>
          <a:p>
            <a:r>
              <a:rPr lang="de-DE" sz="1800" dirty="0"/>
              <a:t>3 </a:t>
            </a:r>
            <a:r>
              <a:rPr lang="de-DE" sz="1800" dirty="0" err="1"/>
              <a:t>clusters</a:t>
            </a:r>
            <a:r>
              <a:rPr lang="de-DE" sz="1800" dirty="0"/>
              <a:t> </a:t>
            </a:r>
            <a:r>
              <a:rPr lang="de-DE" sz="1800" dirty="0" err="1"/>
              <a:t>chosen</a:t>
            </a:r>
            <a:r>
              <a:rPr lang="de-DE" sz="1800" dirty="0"/>
              <a:t> </a:t>
            </a:r>
            <a:r>
              <a:rPr lang="de-DE" sz="1800" dirty="0" err="1"/>
              <a:t>as</a:t>
            </a:r>
            <a:r>
              <a:rPr lang="de-DE" sz="1800" dirty="0"/>
              <a:t> optimal, in </a:t>
            </a:r>
            <a:r>
              <a:rPr lang="de-DE" sz="1800" dirty="0" err="1"/>
              <a:t>cluster</a:t>
            </a:r>
            <a:r>
              <a:rPr lang="de-DE" sz="1800" dirty="0"/>
              <a:t> </a:t>
            </a:r>
            <a:r>
              <a:rPr lang="de-DE" sz="1800" dirty="0" err="1"/>
              <a:t>counts</a:t>
            </a:r>
            <a:r>
              <a:rPr lang="de-DE" sz="1800" dirty="0"/>
              <a:t> </a:t>
            </a:r>
            <a:r>
              <a:rPr lang="de-DE" sz="1800" dirty="0" err="1"/>
              <a:t>are</a:t>
            </a:r>
            <a:r>
              <a:rPr lang="de-DE" sz="1800" dirty="0"/>
              <a:t>:</a:t>
            </a:r>
          </a:p>
          <a:p>
            <a:pPr lvl="1"/>
            <a:r>
              <a:rPr lang="en-DE" sz="1400" dirty="0"/>
              <a:t>Cluster0 : 276 </a:t>
            </a:r>
          </a:p>
          <a:p>
            <a:pPr lvl="1"/>
            <a:r>
              <a:rPr lang="en-DE" sz="1400" dirty="0"/>
              <a:t>Cluster1 : 820</a:t>
            </a:r>
          </a:p>
          <a:p>
            <a:pPr lvl="1"/>
            <a:r>
              <a:rPr lang="en-DE" sz="1400" dirty="0"/>
              <a:t>Cluster2: 73</a:t>
            </a:r>
          </a:p>
          <a:p>
            <a:pPr lvl="1"/>
            <a:r>
              <a:rPr lang="en-DE" sz="1400" dirty="0"/>
              <a:t>Cluster -1/3: 265 </a:t>
            </a:r>
          </a:p>
        </p:txBody>
      </p:sp>
      <p:pic>
        <p:nvPicPr>
          <p:cNvPr id="5" name="Picture 4">
            <a:extLst>
              <a:ext uri="{FF2B5EF4-FFF2-40B4-BE49-F238E27FC236}">
                <a16:creationId xmlns:a16="http://schemas.microsoft.com/office/drawing/2014/main" id="{F126BCB7-0C2A-EE44-8238-93FF683D631B}"/>
              </a:ext>
            </a:extLst>
          </p:cNvPr>
          <p:cNvPicPr>
            <a:picLocks noChangeAspect="1"/>
          </p:cNvPicPr>
          <p:nvPr/>
        </p:nvPicPr>
        <p:blipFill>
          <a:blip r:embed="rId2"/>
          <a:stretch>
            <a:fillRect/>
          </a:stretch>
        </p:blipFill>
        <p:spPr>
          <a:xfrm>
            <a:off x="7038109" y="826703"/>
            <a:ext cx="3613150" cy="2602297"/>
          </a:xfrm>
          <a:prstGeom prst="rect">
            <a:avLst/>
          </a:prstGeom>
        </p:spPr>
      </p:pic>
      <p:pic>
        <p:nvPicPr>
          <p:cNvPr id="6" name="Picture 5">
            <a:extLst>
              <a:ext uri="{FF2B5EF4-FFF2-40B4-BE49-F238E27FC236}">
                <a16:creationId xmlns:a16="http://schemas.microsoft.com/office/drawing/2014/main" id="{E36FCBFA-4114-B945-82B4-5D6D83C100E0}"/>
              </a:ext>
            </a:extLst>
          </p:cNvPr>
          <p:cNvPicPr>
            <a:picLocks noChangeAspect="1"/>
          </p:cNvPicPr>
          <p:nvPr/>
        </p:nvPicPr>
        <p:blipFill>
          <a:blip r:embed="rId3"/>
          <a:stretch>
            <a:fillRect/>
          </a:stretch>
        </p:blipFill>
        <p:spPr>
          <a:xfrm>
            <a:off x="6449466" y="3850545"/>
            <a:ext cx="5086752" cy="2326418"/>
          </a:xfrm>
          <a:prstGeom prst="rect">
            <a:avLst/>
          </a:prstGeom>
        </p:spPr>
      </p:pic>
    </p:spTree>
    <p:extLst>
      <p:ext uri="{BB962C8B-B14F-4D97-AF65-F5344CB8AC3E}">
        <p14:creationId xmlns:p14="http://schemas.microsoft.com/office/powerpoint/2010/main" val="4145395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B63A-E296-D345-A3F0-07434AD0F0E7}"/>
              </a:ext>
            </a:extLst>
          </p:cNvPr>
          <p:cNvSpPr>
            <a:spLocks noGrp="1"/>
          </p:cNvSpPr>
          <p:nvPr>
            <p:ph type="title"/>
          </p:nvPr>
        </p:nvSpPr>
        <p:spPr/>
        <p:txBody>
          <a:bodyPr/>
          <a:lstStyle/>
          <a:p>
            <a:r>
              <a:rPr lang="en-DE" dirty="0"/>
              <a:t>Cluster Analysis</a:t>
            </a:r>
            <a:br>
              <a:rPr lang="en-DE" dirty="0"/>
            </a:br>
            <a:r>
              <a:rPr lang="en-DE" sz="2400" dirty="0"/>
              <a:t>VC Surveys</a:t>
            </a:r>
            <a:endParaRPr lang="en-DE" dirty="0"/>
          </a:p>
        </p:txBody>
      </p:sp>
      <p:sp>
        <p:nvSpPr>
          <p:cNvPr id="3" name="Content Placeholder 2">
            <a:extLst>
              <a:ext uri="{FF2B5EF4-FFF2-40B4-BE49-F238E27FC236}">
                <a16:creationId xmlns:a16="http://schemas.microsoft.com/office/drawing/2014/main" id="{F4232982-4848-4F4C-9AAE-2DFC34C9A01E}"/>
              </a:ext>
            </a:extLst>
          </p:cNvPr>
          <p:cNvSpPr>
            <a:spLocks noGrp="1"/>
          </p:cNvSpPr>
          <p:nvPr>
            <p:ph idx="1"/>
          </p:nvPr>
        </p:nvSpPr>
        <p:spPr>
          <a:xfrm>
            <a:off x="838200" y="1825625"/>
            <a:ext cx="7456055" cy="4351338"/>
          </a:xfrm>
        </p:spPr>
        <p:txBody>
          <a:bodyPr>
            <a:normAutofit/>
          </a:bodyPr>
          <a:lstStyle/>
          <a:p>
            <a:r>
              <a:rPr lang="en-DE" sz="1800" dirty="0"/>
              <a:t>Fitting a Random Forest Classifier for cluster optimality check</a:t>
            </a:r>
          </a:p>
          <a:p>
            <a:pPr lvl="1"/>
            <a:r>
              <a:rPr lang="en-DE" sz="1400" dirty="0"/>
              <a:t>Classifier accuracy = 94.44%</a:t>
            </a:r>
          </a:p>
          <a:p>
            <a:endParaRPr lang="en-DE" sz="1800" dirty="0"/>
          </a:p>
          <a:p>
            <a:r>
              <a:rPr lang="en-DE" sz="1800" dirty="0"/>
              <a:t>SHAP values calculated to check feature importance</a:t>
            </a:r>
          </a:p>
          <a:p>
            <a:r>
              <a:rPr lang="en-DE" sz="1800" dirty="0"/>
              <a:t>Features importance for Cluster 0 ,Cluster 1, Cluster 2 and Cluster 3/-1</a:t>
            </a:r>
          </a:p>
          <a:p>
            <a:pPr lvl="1"/>
            <a:r>
              <a:rPr lang="en-DE" sz="1400" dirty="0"/>
              <a:t>Cluster 0 influenced by taste genre , impressions for survey and awareness of users</a:t>
            </a:r>
          </a:p>
          <a:p>
            <a:pPr lvl="1"/>
            <a:r>
              <a:rPr lang="en-DE" sz="1400" dirty="0"/>
              <a:t>Clusters 1 &amp; 2 influenced by release survey date difference</a:t>
            </a:r>
          </a:p>
          <a:p>
            <a:pPr lvl="1"/>
            <a:r>
              <a:rPr lang="en-DE" sz="1400" dirty="0"/>
              <a:t>Impressions and responses has the least influence</a:t>
            </a:r>
          </a:p>
        </p:txBody>
      </p:sp>
    </p:spTree>
    <p:extLst>
      <p:ext uri="{BB962C8B-B14F-4D97-AF65-F5344CB8AC3E}">
        <p14:creationId xmlns:p14="http://schemas.microsoft.com/office/powerpoint/2010/main" val="415080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B80B-B827-B044-9DC4-14333F6D57E5}"/>
              </a:ext>
            </a:extLst>
          </p:cNvPr>
          <p:cNvSpPr>
            <a:spLocks noGrp="1"/>
          </p:cNvSpPr>
          <p:nvPr>
            <p:ph type="title"/>
          </p:nvPr>
        </p:nvSpPr>
        <p:spPr/>
        <p:txBody>
          <a:bodyPr/>
          <a:lstStyle/>
          <a:p>
            <a:r>
              <a:rPr lang="en-DE" dirty="0"/>
              <a:t>Cluster Analysis</a:t>
            </a:r>
            <a:br>
              <a:rPr lang="en-DE" dirty="0"/>
            </a:br>
            <a:r>
              <a:rPr lang="en-DE" sz="2400" dirty="0"/>
              <a:t>VC Surveys</a:t>
            </a:r>
            <a:endParaRPr lang="en-DE" dirty="0"/>
          </a:p>
        </p:txBody>
      </p:sp>
      <p:pic>
        <p:nvPicPr>
          <p:cNvPr id="4" name="Picture 3">
            <a:extLst>
              <a:ext uri="{FF2B5EF4-FFF2-40B4-BE49-F238E27FC236}">
                <a16:creationId xmlns:a16="http://schemas.microsoft.com/office/drawing/2014/main" id="{46DF78DE-BFCC-F646-AC90-98A26D6EE1C9}"/>
              </a:ext>
            </a:extLst>
          </p:cNvPr>
          <p:cNvPicPr>
            <a:picLocks noChangeAspect="1"/>
          </p:cNvPicPr>
          <p:nvPr/>
        </p:nvPicPr>
        <p:blipFill>
          <a:blip r:embed="rId2"/>
          <a:stretch>
            <a:fillRect/>
          </a:stretch>
        </p:blipFill>
        <p:spPr>
          <a:xfrm>
            <a:off x="1045060" y="1606983"/>
            <a:ext cx="4110182" cy="2538935"/>
          </a:xfrm>
          <a:prstGeom prst="rect">
            <a:avLst/>
          </a:prstGeom>
        </p:spPr>
      </p:pic>
      <p:pic>
        <p:nvPicPr>
          <p:cNvPr id="5" name="Picture 4">
            <a:extLst>
              <a:ext uri="{FF2B5EF4-FFF2-40B4-BE49-F238E27FC236}">
                <a16:creationId xmlns:a16="http://schemas.microsoft.com/office/drawing/2014/main" id="{49813275-90DC-AD40-B9A3-1295F097F432}"/>
              </a:ext>
            </a:extLst>
          </p:cNvPr>
          <p:cNvPicPr>
            <a:picLocks noChangeAspect="1"/>
          </p:cNvPicPr>
          <p:nvPr/>
        </p:nvPicPr>
        <p:blipFill>
          <a:blip r:embed="rId3"/>
          <a:stretch>
            <a:fillRect/>
          </a:stretch>
        </p:blipFill>
        <p:spPr>
          <a:xfrm>
            <a:off x="6761019" y="1522209"/>
            <a:ext cx="4110181" cy="2510677"/>
          </a:xfrm>
          <a:prstGeom prst="rect">
            <a:avLst/>
          </a:prstGeom>
        </p:spPr>
      </p:pic>
      <p:pic>
        <p:nvPicPr>
          <p:cNvPr id="6" name="Picture 5">
            <a:extLst>
              <a:ext uri="{FF2B5EF4-FFF2-40B4-BE49-F238E27FC236}">
                <a16:creationId xmlns:a16="http://schemas.microsoft.com/office/drawing/2014/main" id="{48109C12-7275-F947-9C64-C0DFF760DCD4}"/>
              </a:ext>
            </a:extLst>
          </p:cNvPr>
          <p:cNvPicPr>
            <a:picLocks noChangeAspect="1"/>
          </p:cNvPicPr>
          <p:nvPr/>
        </p:nvPicPr>
        <p:blipFill>
          <a:blip r:embed="rId4"/>
          <a:stretch>
            <a:fillRect/>
          </a:stretch>
        </p:blipFill>
        <p:spPr>
          <a:xfrm>
            <a:off x="1045060" y="4210203"/>
            <a:ext cx="4228904" cy="2605169"/>
          </a:xfrm>
          <a:prstGeom prst="rect">
            <a:avLst/>
          </a:prstGeom>
        </p:spPr>
      </p:pic>
      <p:pic>
        <p:nvPicPr>
          <p:cNvPr id="7" name="Picture 6">
            <a:extLst>
              <a:ext uri="{FF2B5EF4-FFF2-40B4-BE49-F238E27FC236}">
                <a16:creationId xmlns:a16="http://schemas.microsoft.com/office/drawing/2014/main" id="{FE0CEFC0-55CE-9943-A5A7-0D531E3307FB}"/>
              </a:ext>
            </a:extLst>
          </p:cNvPr>
          <p:cNvPicPr>
            <a:picLocks noChangeAspect="1"/>
          </p:cNvPicPr>
          <p:nvPr/>
        </p:nvPicPr>
        <p:blipFill>
          <a:blip r:embed="rId5"/>
          <a:stretch>
            <a:fillRect/>
          </a:stretch>
        </p:blipFill>
        <p:spPr>
          <a:xfrm>
            <a:off x="6918038" y="4145918"/>
            <a:ext cx="4036291" cy="2512789"/>
          </a:xfrm>
          <a:prstGeom prst="rect">
            <a:avLst/>
          </a:prstGeom>
        </p:spPr>
      </p:pic>
    </p:spTree>
    <p:extLst>
      <p:ext uri="{BB962C8B-B14F-4D97-AF65-F5344CB8AC3E}">
        <p14:creationId xmlns:p14="http://schemas.microsoft.com/office/powerpoint/2010/main" val="4099071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FD5D-5B72-9A45-8555-AD4D50DAAFD0}"/>
              </a:ext>
            </a:extLst>
          </p:cNvPr>
          <p:cNvSpPr>
            <a:spLocks noGrp="1"/>
          </p:cNvSpPr>
          <p:nvPr>
            <p:ph type="title"/>
          </p:nvPr>
        </p:nvSpPr>
        <p:spPr/>
        <p:txBody>
          <a:bodyPr/>
          <a:lstStyle/>
          <a:p>
            <a:r>
              <a:rPr lang="en-DE" dirty="0"/>
              <a:t>Cluster Analysis</a:t>
            </a:r>
            <a:br>
              <a:rPr lang="en-DE" dirty="0"/>
            </a:br>
            <a:r>
              <a:rPr lang="en-DE" sz="2400" dirty="0"/>
              <a:t>VC Surveys</a:t>
            </a:r>
            <a:endParaRPr lang="en-DE" dirty="0"/>
          </a:p>
        </p:txBody>
      </p:sp>
      <p:sp>
        <p:nvSpPr>
          <p:cNvPr id="3" name="Content Placeholder 2">
            <a:extLst>
              <a:ext uri="{FF2B5EF4-FFF2-40B4-BE49-F238E27FC236}">
                <a16:creationId xmlns:a16="http://schemas.microsoft.com/office/drawing/2014/main" id="{7F641FEC-2B30-A942-8EEE-A924F5C2A01F}"/>
              </a:ext>
            </a:extLst>
          </p:cNvPr>
          <p:cNvSpPr>
            <a:spLocks noGrp="1"/>
          </p:cNvSpPr>
          <p:nvPr>
            <p:ph idx="1"/>
          </p:nvPr>
        </p:nvSpPr>
        <p:spPr>
          <a:xfrm>
            <a:off x="838200" y="1557770"/>
            <a:ext cx="10515600" cy="4351338"/>
          </a:xfrm>
        </p:spPr>
        <p:txBody>
          <a:bodyPr>
            <a:normAutofit/>
          </a:bodyPr>
          <a:lstStyle/>
          <a:p>
            <a:r>
              <a:rPr lang="en-DE" sz="1800" dirty="0"/>
              <a:t>Countplots for influential features</a:t>
            </a:r>
          </a:p>
          <a:p>
            <a:pPr marL="0" indent="0">
              <a:buNone/>
            </a:pPr>
            <a:endParaRPr lang="en-DE" sz="1800" dirty="0"/>
          </a:p>
        </p:txBody>
      </p:sp>
      <p:pic>
        <p:nvPicPr>
          <p:cNvPr id="4" name="Picture 3">
            <a:extLst>
              <a:ext uri="{FF2B5EF4-FFF2-40B4-BE49-F238E27FC236}">
                <a16:creationId xmlns:a16="http://schemas.microsoft.com/office/drawing/2014/main" id="{04B4CB6E-D89D-FC41-8109-11F0E55FA785}"/>
              </a:ext>
            </a:extLst>
          </p:cNvPr>
          <p:cNvPicPr>
            <a:picLocks noChangeAspect="1"/>
          </p:cNvPicPr>
          <p:nvPr/>
        </p:nvPicPr>
        <p:blipFill>
          <a:blip r:embed="rId2"/>
          <a:stretch>
            <a:fillRect/>
          </a:stretch>
        </p:blipFill>
        <p:spPr>
          <a:xfrm>
            <a:off x="2613605" y="4007391"/>
            <a:ext cx="7629522" cy="2850609"/>
          </a:xfrm>
          <a:prstGeom prst="rect">
            <a:avLst/>
          </a:prstGeom>
        </p:spPr>
      </p:pic>
      <p:pic>
        <p:nvPicPr>
          <p:cNvPr id="5" name="Picture 4">
            <a:extLst>
              <a:ext uri="{FF2B5EF4-FFF2-40B4-BE49-F238E27FC236}">
                <a16:creationId xmlns:a16="http://schemas.microsoft.com/office/drawing/2014/main" id="{3E843B83-CFC8-FD41-AE47-64F3B506E52E}"/>
              </a:ext>
            </a:extLst>
          </p:cNvPr>
          <p:cNvPicPr>
            <a:picLocks noChangeAspect="1"/>
          </p:cNvPicPr>
          <p:nvPr/>
        </p:nvPicPr>
        <p:blipFill>
          <a:blip r:embed="rId3"/>
          <a:stretch>
            <a:fillRect/>
          </a:stretch>
        </p:blipFill>
        <p:spPr>
          <a:xfrm>
            <a:off x="6603271" y="1673710"/>
            <a:ext cx="5099202" cy="2350659"/>
          </a:xfrm>
          <a:prstGeom prst="rect">
            <a:avLst/>
          </a:prstGeom>
        </p:spPr>
      </p:pic>
      <p:pic>
        <p:nvPicPr>
          <p:cNvPr id="6" name="Picture 5">
            <a:extLst>
              <a:ext uri="{FF2B5EF4-FFF2-40B4-BE49-F238E27FC236}">
                <a16:creationId xmlns:a16="http://schemas.microsoft.com/office/drawing/2014/main" id="{107CE559-B216-4840-B1AF-DE28C35FB34D}"/>
              </a:ext>
            </a:extLst>
          </p:cNvPr>
          <p:cNvPicPr>
            <a:picLocks noChangeAspect="1"/>
          </p:cNvPicPr>
          <p:nvPr/>
        </p:nvPicPr>
        <p:blipFill>
          <a:blip r:embed="rId4"/>
          <a:stretch>
            <a:fillRect/>
          </a:stretch>
        </p:blipFill>
        <p:spPr>
          <a:xfrm>
            <a:off x="838200" y="1850370"/>
            <a:ext cx="4529744" cy="2157021"/>
          </a:xfrm>
          <a:prstGeom prst="rect">
            <a:avLst/>
          </a:prstGeom>
        </p:spPr>
      </p:pic>
    </p:spTree>
    <p:extLst>
      <p:ext uri="{BB962C8B-B14F-4D97-AF65-F5344CB8AC3E}">
        <p14:creationId xmlns:p14="http://schemas.microsoft.com/office/powerpoint/2010/main" val="1954680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B49B-065A-424C-A3C8-23D5D0B15203}"/>
              </a:ext>
            </a:extLst>
          </p:cNvPr>
          <p:cNvSpPr>
            <a:spLocks noGrp="1"/>
          </p:cNvSpPr>
          <p:nvPr>
            <p:ph type="title"/>
          </p:nvPr>
        </p:nvSpPr>
        <p:spPr/>
        <p:txBody>
          <a:bodyPr/>
          <a:lstStyle/>
          <a:p>
            <a:r>
              <a:rPr lang="en-DE" dirty="0"/>
              <a:t>Data Exploration</a:t>
            </a:r>
          </a:p>
        </p:txBody>
      </p:sp>
      <p:pic>
        <p:nvPicPr>
          <p:cNvPr id="4" name="Picture 3">
            <a:extLst>
              <a:ext uri="{FF2B5EF4-FFF2-40B4-BE49-F238E27FC236}">
                <a16:creationId xmlns:a16="http://schemas.microsoft.com/office/drawing/2014/main" id="{E2B791D7-0A01-EC49-B65C-23B6753F6848}"/>
              </a:ext>
            </a:extLst>
          </p:cNvPr>
          <p:cNvPicPr>
            <a:picLocks noChangeAspect="1"/>
          </p:cNvPicPr>
          <p:nvPr/>
        </p:nvPicPr>
        <p:blipFill>
          <a:blip r:embed="rId2"/>
          <a:stretch>
            <a:fillRect/>
          </a:stretch>
        </p:blipFill>
        <p:spPr>
          <a:xfrm>
            <a:off x="3149598" y="2314223"/>
            <a:ext cx="5837384" cy="3615935"/>
          </a:xfrm>
          <a:prstGeom prst="rect">
            <a:avLst/>
          </a:prstGeom>
        </p:spPr>
      </p:pic>
      <p:sp>
        <p:nvSpPr>
          <p:cNvPr id="5" name="Content Placeholder 2">
            <a:extLst>
              <a:ext uri="{FF2B5EF4-FFF2-40B4-BE49-F238E27FC236}">
                <a16:creationId xmlns:a16="http://schemas.microsoft.com/office/drawing/2014/main" id="{CDD2640D-66DC-1444-8370-3541AD407524}"/>
              </a:ext>
            </a:extLst>
          </p:cNvPr>
          <p:cNvSpPr txBox="1">
            <a:spLocks/>
          </p:cNvSpPr>
          <p:nvPr/>
        </p:nvSpPr>
        <p:spPr>
          <a:xfrm>
            <a:off x="357909"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1900" dirty="0" err="1"/>
              <a:t>Which</a:t>
            </a:r>
            <a:r>
              <a:rPr lang="de-DE" sz="1900" dirty="0"/>
              <a:t> </a:t>
            </a:r>
            <a:r>
              <a:rPr lang="de-DE" sz="1900" dirty="0" err="1"/>
              <a:t>age</a:t>
            </a:r>
            <a:r>
              <a:rPr lang="de-DE" sz="1900" dirty="0"/>
              <a:t> </a:t>
            </a:r>
            <a:r>
              <a:rPr lang="de-DE" sz="1900" dirty="0" err="1"/>
              <a:t>group</a:t>
            </a:r>
            <a:r>
              <a:rPr lang="de-DE" sz="1900" dirty="0"/>
              <a:t> </a:t>
            </a:r>
            <a:r>
              <a:rPr lang="de-DE" sz="1900" dirty="0" err="1"/>
              <a:t>is</a:t>
            </a:r>
            <a:r>
              <a:rPr lang="de-DE" sz="1900" dirty="0"/>
              <a:t> </a:t>
            </a:r>
            <a:r>
              <a:rPr lang="de-DE" sz="1900" dirty="0" err="1"/>
              <a:t>more</a:t>
            </a:r>
            <a:r>
              <a:rPr lang="de-DE" sz="1900" dirty="0"/>
              <a:t> </a:t>
            </a:r>
            <a:r>
              <a:rPr lang="de-DE" sz="1900" dirty="0" err="1"/>
              <a:t>responsive</a:t>
            </a:r>
            <a:r>
              <a:rPr lang="de-DE" sz="1900" dirty="0"/>
              <a:t> </a:t>
            </a:r>
            <a:r>
              <a:rPr lang="de-DE" sz="1900" dirty="0" err="1"/>
              <a:t>to</a:t>
            </a:r>
            <a:r>
              <a:rPr lang="de-DE" sz="1900" dirty="0"/>
              <a:t> </a:t>
            </a:r>
            <a:r>
              <a:rPr lang="de-DE" sz="1900" dirty="0" err="1"/>
              <a:t>surveys</a:t>
            </a:r>
            <a:r>
              <a:rPr lang="en-DE" sz="1900" dirty="0"/>
              <a:t>?</a:t>
            </a:r>
          </a:p>
          <a:p>
            <a:pPr lvl="2"/>
            <a:r>
              <a:rPr lang="en-DE" sz="1500" dirty="0"/>
              <a:t>Highest and least responsive age groups</a:t>
            </a:r>
          </a:p>
        </p:txBody>
      </p:sp>
    </p:spTree>
    <p:extLst>
      <p:ext uri="{BB962C8B-B14F-4D97-AF65-F5344CB8AC3E}">
        <p14:creationId xmlns:p14="http://schemas.microsoft.com/office/powerpoint/2010/main" val="351296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990-64F8-0B4B-94CE-E226733A1BF1}"/>
              </a:ext>
            </a:extLst>
          </p:cNvPr>
          <p:cNvSpPr>
            <a:spLocks noGrp="1"/>
          </p:cNvSpPr>
          <p:nvPr>
            <p:ph type="title"/>
          </p:nvPr>
        </p:nvSpPr>
        <p:spPr/>
        <p:txBody>
          <a:bodyPr/>
          <a:lstStyle/>
          <a:p>
            <a:r>
              <a:rPr lang="en-DE" dirty="0"/>
              <a:t>Data Exploration</a:t>
            </a:r>
          </a:p>
        </p:txBody>
      </p:sp>
      <p:sp>
        <p:nvSpPr>
          <p:cNvPr id="4" name="Content Placeholder 2">
            <a:extLst>
              <a:ext uri="{FF2B5EF4-FFF2-40B4-BE49-F238E27FC236}">
                <a16:creationId xmlns:a16="http://schemas.microsoft.com/office/drawing/2014/main" id="{B9B97DE0-4D1A-3143-9579-B2E0765361EA}"/>
              </a:ext>
            </a:extLst>
          </p:cNvPr>
          <p:cNvSpPr txBox="1">
            <a:spLocks/>
          </p:cNvSpPr>
          <p:nvPr/>
        </p:nvSpPr>
        <p:spPr>
          <a:xfrm>
            <a:off x="357909"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1900" dirty="0" err="1"/>
              <a:t>Which</a:t>
            </a:r>
            <a:r>
              <a:rPr lang="de-DE" sz="1900" dirty="0"/>
              <a:t> taste </a:t>
            </a:r>
            <a:r>
              <a:rPr lang="de-DE" sz="1900" dirty="0" err="1"/>
              <a:t>genre</a:t>
            </a:r>
            <a:r>
              <a:rPr lang="de-DE" sz="1900" dirty="0"/>
              <a:t> </a:t>
            </a:r>
            <a:r>
              <a:rPr lang="de-DE" sz="1900" dirty="0" err="1"/>
              <a:t>is</a:t>
            </a:r>
            <a:r>
              <a:rPr lang="de-DE" sz="1900" dirty="0"/>
              <a:t> </a:t>
            </a:r>
            <a:r>
              <a:rPr lang="de-DE" sz="1900" dirty="0" err="1"/>
              <a:t>most</a:t>
            </a:r>
            <a:r>
              <a:rPr lang="de-DE" sz="1900" dirty="0"/>
              <a:t> </a:t>
            </a:r>
            <a:r>
              <a:rPr lang="de-DE" sz="1900" dirty="0" err="1"/>
              <a:t>likes</a:t>
            </a:r>
            <a:r>
              <a:rPr lang="de-DE" sz="1900" dirty="0"/>
              <a:t> </a:t>
            </a:r>
            <a:r>
              <a:rPr lang="de-DE" sz="1900" dirty="0" err="1"/>
              <a:t>across</a:t>
            </a:r>
            <a:r>
              <a:rPr lang="de-DE" sz="1900" dirty="0"/>
              <a:t> different countries</a:t>
            </a:r>
            <a:r>
              <a:rPr lang="en-DE" sz="1900" dirty="0"/>
              <a:t>?</a:t>
            </a:r>
          </a:p>
        </p:txBody>
      </p:sp>
      <p:pic>
        <p:nvPicPr>
          <p:cNvPr id="6" name="Picture 5">
            <a:extLst>
              <a:ext uri="{FF2B5EF4-FFF2-40B4-BE49-F238E27FC236}">
                <a16:creationId xmlns:a16="http://schemas.microsoft.com/office/drawing/2014/main" id="{82CA36AD-6766-6E46-B7EB-2F60F4F6749F}"/>
              </a:ext>
            </a:extLst>
          </p:cNvPr>
          <p:cNvPicPr>
            <a:picLocks noChangeAspect="1"/>
          </p:cNvPicPr>
          <p:nvPr/>
        </p:nvPicPr>
        <p:blipFill>
          <a:blip r:embed="rId2"/>
          <a:stretch>
            <a:fillRect/>
          </a:stretch>
        </p:blipFill>
        <p:spPr>
          <a:xfrm>
            <a:off x="2078182" y="2053485"/>
            <a:ext cx="8340436" cy="4356797"/>
          </a:xfrm>
          <a:prstGeom prst="rect">
            <a:avLst/>
          </a:prstGeom>
        </p:spPr>
      </p:pic>
    </p:spTree>
    <p:extLst>
      <p:ext uri="{BB962C8B-B14F-4D97-AF65-F5344CB8AC3E}">
        <p14:creationId xmlns:p14="http://schemas.microsoft.com/office/powerpoint/2010/main" val="3911584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6316-9140-2A4D-8C49-E0317DD6B8E4}"/>
              </a:ext>
            </a:extLst>
          </p:cNvPr>
          <p:cNvSpPr>
            <a:spLocks noGrp="1"/>
          </p:cNvSpPr>
          <p:nvPr>
            <p:ph type="title"/>
          </p:nvPr>
        </p:nvSpPr>
        <p:spPr/>
        <p:txBody>
          <a:bodyPr/>
          <a:lstStyle/>
          <a:p>
            <a:r>
              <a:rPr lang="en-DE" dirty="0"/>
              <a:t>Data Exploration</a:t>
            </a:r>
          </a:p>
        </p:txBody>
      </p:sp>
      <p:sp>
        <p:nvSpPr>
          <p:cNvPr id="4" name="Content Placeholder 2">
            <a:extLst>
              <a:ext uri="{FF2B5EF4-FFF2-40B4-BE49-F238E27FC236}">
                <a16:creationId xmlns:a16="http://schemas.microsoft.com/office/drawing/2014/main" id="{BB3D0C64-9046-2A4A-9E5D-F60641F3028E}"/>
              </a:ext>
            </a:extLst>
          </p:cNvPr>
          <p:cNvSpPr txBox="1">
            <a:spLocks/>
          </p:cNvSpPr>
          <p:nvPr/>
        </p:nvSpPr>
        <p:spPr>
          <a:xfrm>
            <a:off x="357909"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1900" dirty="0" err="1"/>
              <a:t>What</a:t>
            </a:r>
            <a:r>
              <a:rPr lang="de-DE" sz="1900" dirty="0"/>
              <a:t> </a:t>
            </a:r>
            <a:r>
              <a:rPr lang="de-DE" sz="1900" dirty="0" err="1"/>
              <a:t>are</a:t>
            </a:r>
            <a:r>
              <a:rPr lang="de-DE" sz="1900" dirty="0"/>
              <a:t> top 50 taste </a:t>
            </a:r>
            <a:r>
              <a:rPr lang="de-DE" sz="1900" dirty="0" err="1"/>
              <a:t>clusters</a:t>
            </a:r>
            <a:r>
              <a:rPr lang="de-DE" sz="1900" dirty="0"/>
              <a:t> </a:t>
            </a:r>
            <a:r>
              <a:rPr lang="de-DE" sz="1900" dirty="0" err="1"/>
              <a:t>based</a:t>
            </a:r>
            <a:r>
              <a:rPr lang="de-DE" sz="1900" dirty="0"/>
              <a:t> on total </a:t>
            </a:r>
            <a:r>
              <a:rPr lang="de-DE" sz="1900" dirty="0" err="1"/>
              <a:t>repsonses</a:t>
            </a:r>
            <a:r>
              <a:rPr lang="de-DE" sz="1900" dirty="0"/>
              <a:t> </a:t>
            </a:r>
            <a:r>
              <a:rPr lang="de-DE" sz="1900" dirty="0" err="1"/>
              <a:t>against</a:t>
            </a:r>
            <a:r>
              <a:rPr lang="de-DE" sz="1900" dirty="0"/>
              <a:t> </a:t>
            </a:r>
            <a:r>
              <a:rPr lang="de-DE" sz="1900" dirty="0" err="1"/>
              <a:t>the</a:t>
            </a:r>
            <a:r>
              <a:rPr lang="de-DE" sz="1900" dirty="0"/>
              <a:t> </a:t>
            </a:r>
            <a:r>
              <a:rPr lang="de-DE" sz="1900" dirty="0" err="1"/>
              <a:t>impressions</a:t>
            </a:r>
            <a:r>
              <a:rPr lang="en-DE" sz="1900" dirty="0"/>
              <a:t>?</a:t>
            </a:r>
          </a:p>
          <a:p>
            <a:pPr lvl="2"/>
            <a:r>
              <a:rPr lang="en-DE" sz="1500" dirty="0"/>
              <a:t>Cluster which gives highest  and least responses for given number of impressions</a:t>
            </a:r>
          </a:p>
          <a:p>
            <a:pPr lvl="2"/>
            <a:r>
              <a:rPr lang="en-DE" sz="1500" dirty="0"/>
              <a:t>Clusters with low impressions but high responses and vice versa</a:t>
            </a:r>
          </a:p>
        </p:txBody>
      </p:sp>
      <p:pic>
        <p:nvPicPr>
          <p:cNvPr id="6" name="Picture 5">
            <a:extLst>
              <a:ext uri="{FF2B5EF4-FFF2-40B4-BE49-F238E27FC236}">
                <a16:creationId xmlns:a16="http://schemas.microsoft.com/office/drawing/2014/main" id="{4508A568-B0CD-764A-AA02-FAB2A035E347}"/>
              </a:ext>
            </a:extLst>
          </p:cNvPr>
          <p:cNvPicPr>
            <a:picLocks noChangeAspect="1"/>
          </p:cNvPicPr>
          <p:nvPr/>
        </p:nvPicPr>
        <p:blipFill>
          <a:blip r:embed="rId2"/>
          <a:stretch>
            <a:fillRect/>
          </a:stretch>
        </p:blipFill>
        <p:spPr>
          <a:xfrm>
            <a:off x="2665185" y="2859807"/>
            <a:ext cx="6861629" cy="3633068"/>
          </a:xfrm>
          <a:prstGeom prst="rect">
            <a:avLst/>
          </a:prstGeom>
        </p:spPr>
      </p:pic>
    </p:spTree>
    <p:extLst>
      <p:ext uri="{BB962C8B-B14F-4D97-AF65-F5344CB8AC3E}">
        <p14:creationId xmlns:p14="http://schemas.microsoft.com/office/powerpoint/2010/main" val="368039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D79E-01B5-734D-81A4-820549F2F265}"/>
              </a:ext>
            </a:extLst>
          </p:cNvPr>
          <p:cNvSpPr>
            <a:spLocks noGrp="1"/>
          </p:cNvSpPr>
          <p:nvPr>
            <p:ph type="title"/>
          </p:nvPr>
        </p:nvSpPr>
        <p:spPr/>
        <p:txBody>
          <a:bodyPr/>
          <a:lstStyle/>
          <a:p>
            <a:r>
              <a:rPr lang="en-DE" dirty="0"/>
              <a:t>Data Exploration</a:t>
            </a:r>
          </a:p>
        </p:txBody>
      </p:sp>
      <p:sp>
        <p:nvSpPr>
          <p:cNvPr id="3" name="Content Placeholder 2">
            <a:extLst>
              <a:ext uri="{FF2B5EF4-FFF2-40B4-BE49-F238E27FC236}">
                <a16:creationId xmlns:a16="http://schemas.microsoft.com/office/drawing/2014/main" id="{B2B59E25-0B2B-614B-81A9-35A24C9A4268}"/>
              </a:ext>
            </a:extLst>
          </p:cNvPr>
          <p:cNvSpPr>
            <a:spLocks noGrp="1"/>
          </p:cNvSpPr>
          <p:nvPr>
            <p:ph idx="1"/>
          </p:nvPr>
        </p:nvSpPr>
        <p:spPr/>
        <p:txBody>
          <a:bodyPr>
            <a:normAutofit/>
          </a:bodyPr>
          <a:lstStyle/>
          <a:p>
            <a:r>
              <a:rPr lang="en-DE" sz="1800" dirty="0"/>
              <a:t>What are unique values of features of interest?</a:t>
            </a:r>
          </a:p>
          <a:p>
            <a:pPr marL="0" indent="0">
              <a:buNone/>
            </a:pPr>
            <a:endParaRPr lang="en-DE" sz="1800" dirty="0"/>
          </a:p>
          <a:p>
            <a:pPr lvl="1"/>
            <a:r>
              <a:rPr lang="en-DE" sz="1400" dirty="0"/>
              <a:t>There are 14 different projects surveyed in 13 different countries. These projects are released between Feb’21 to Dec’21 and surveyed among male and female users rangeing from under 25 years to over 55 years of age.</a:t>
            </a:r>
          </a:p>
          <a:p>
            <a:pPr marL="457200" lvl="1" indent="0">
              <a:buNone/>
            </a:pPr>
            <a:endParaRPr lang="en-DE" sz="1400" dirty="0"/>
          </a:p>
          <a:p>
            <a:r>
              <a:rPr lang="en-DE" sz="1800" dirty="0"/>
              <a:t>How many projects are released per month?</a:t>
            </a:r>
          </a:p>
          <a:p>
            <a:pPr lvl="1"/>
            <a:endParaRPr lang="en-DE" sz="1400" dirty="0"/>
          </a:p>
          <a:p>
            <a:pPr lvl="1"/>
            <a:endParaRPr lang="en-DE" sz="1400" dirty="0"/>
          </a:p>
        </p:txBody>
      </p:sp>
      <p:pic>
        <p:nvPicPr>
          <p:cNvPr id="4" name="Picture 3">
            <a:extLst>
              <a:ext uri="{FF2B5EF4-FFF2-40B4-BE49-F238E27FC236}">
                <a16:creationId xmlns:a16="http://schemas.microsoft.com/office/drawing/2014/main" id="{1D5A31D7-7C1E-5A47-B029-A3049A1A4279}"/>
              </a:ext>
            </a:extLst>
          </p:cNvPr>
          <p:cNvPicPr>
            <a:picLocks noChangeAspect="1"/>
          </p:cNvPicPr>
          <p:nvPr/>
        </p:nvPicPr>
        <p:blipFill>
          <a:blip r:embed="rId2"/>
          <a:stretch>
            <a:fillRect/>
          </a:stretch>
        </p:blipFill>
        <p:spPr>
          <a:xfrm>
            <a:off x="3315854" y="3592945"/>
            <a:ext cx="5874327" cy="3047872"/>
          </a:xfrm>
          <a:prstGeom prst="rect">
            <a:avLst/>
          </a:prstGeom>
        </p:spPr>
      </p:pic>
    </p:spTree>
    <p:extLst>
      <p:ext uri="{BB962C8B-B14F-4D97-AF65-F5344CB8AC3E}">
        <p14:creationId xmlns:p14="http://schemas.microsoft.com/office/powerpoint/2010/main" val="2065046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5386-1538-6246-A199-777336D6AADE}"/>
              </a:ext>
            </a:extLst>
          </p:cNvPr>
          <p:cNvSpPr>
            <a:spLocks noGrp="1"/>
          </p:cNvSpPr>
          <p:nvPr>
            <p:ph type="title"/>
          </p:nvPr>
        </p:nvSpPr>
        <p:spPr/>
        <p:txBody>
          <a:bodyPr/>
          <a:lstStyle/>
          <a:p>
            <a:r>
              <a:rPr lang="en-DE" dirty="0"/>
              <a:t>Possible prediction tasks</a:t>
            </a:r>
          </a:p>
        </p:txBody>
      </p:sp>
      <p:sp>
        <p:nvSpPr>
          <p:cNvPr id="3" name="Content Placeholder 2">
            <a:extLst>
              <a:ext uri="{FF2B5EF4-FFF2-40B4-BE49-F238E27FC236}">
                <a16:creationId xmlns:a16="http://schemas.microsoft.com/office/drawing/2014/main" id="{61490B54-3FE6-6D4A-B3AC-67AA16A5D3C7}"/>
              </a:ext>
            </a:extLst>
          </p:cNvPr>
          <p:cNvSpPr>
            <a:spLocks noGrp="1"/>
          </p:cNvSpPr>
          <p:nvPr>
            <p:ph idx="1"/>
          </p:nvPr>
        </p:nvSpPr>
        <p:spPr/>
        <p:txBody>
          <a:bodyPr/>
          <a:lstStyle/>
          <a:p>
            <a:r>
              <a:rPr lang="en-DE" dirty="0"/>
              <a:t>Prediction of Yes percentage for both surveys given the data</a:t>
            </a:r>
          </a:p>
          <a:p>
            <a:r>
              <a:rPr lang="en-DE" dirty="0"/>
              <a:t>Predicting the genre of the projects</a:t>
            </a:r>
          </a:p>
          <a:p>
            <a:r>
              <a:rPr lang="en-DE" dirty="0"/>
              <a:t>Predicting the age group that would watch the project or intend to watch it</a:t>
            </a:r>
          </a:p>
          <a:p>
            <a:endParaRPr lang="en-DE" dirty="0"/>
          </a:p>
          <a:p>
            <a:endParaRPr lang="en-DE" dirty="0"/>
          </a:p>
          <a:p>
            <a:endParaRPr lang="en-DE" dirty="0"/>
          </a:p>
        </p:txBody>
      </p:sp>
    </p:spTree>
    <p:extLst>
      <p:ext uri="{BB962C8B-B14F-4D97-AF65-F5344CB8AC3E}">
        <p14:creationId xmlns:p14="http://schemas.microsoft.com/office/powerpoint/2010/main" val="245859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BF64-584F-3E4B-8335-46044EE254D4}"/>
              </a:ext>
            </a:extLst>
          </p:cNvPr>
          <p:cNvSpPr>
            <a:spLocks noGrp="1"/>
          </p:cNvSpPr>
          <p:nvPr>
            <p:ph type="title"/>
          </p:nvPr>
        </p:nvSpPr>
        <p:spPr/>
        <p:txBody>
          <a:bodyPr/>
          <a:lstStyle/>
          <a:p>
            <a:r>
              <a:rPr lang="en-DE" dirty="0"/>
              <a:t>Improvements/Changes in data collection		</a:t>
            </a:r>
          </a:p>
        </p:txBody>
      </p:sp>
      <p:sp>
        <p:nvSpPr>
          <p:cNvPr id="3" name="Content Placeholder 2">
            <a:extLst>
              <a:ext uri="{FF2B5EF4-FFF2-40B4-BE49-F238E27FC236}">
                <a16:creationId xmlns:a16="http://schemas.microsoft.com/office/drawing/2014/main" id="{68C7F462-79DB-F346-B054-B96A16325285}"/>
              </a:ext>
            </a:extLst>
          </p:cNvPr>
          <p:cNvSpPr>
            <a:spLocks noGrp="1"/>
          </p:cNvSpPr>
          <p:nvPr>
            <p:ph idx="1"/>
          </p:nvPr>
        </p:nvSpPr>
        <p:spPr/>
        <p:txBody>
          <a:bodyPr>
            <a:normAutofit fontScale="85000" lnSpcReduction="20000"/>
          </a:bodyPr>
          <a:lstStyle/>
          <a:p>
            <a:r>
              <a:rPr lang="en-DE" dirty="0"/>
              <a:t>The DEMOGRAPHY feature can be collected in a more structure way where the bin ranges don’t overlap</a:t>
            </a:r>
          </a:p>
          <a:p>
            <a:r>
              <a:rPr lang="en-DE" dirty="0"/>
              <a:t>The taste audience cluster can be more generic rather than being detailed. For eg. Prime Video Fans, Simon Pegg Wright are too specific and can be generalized further.</a:t>
            </a:r>
          </a:p>
          <a:p>
            <a:r>
              <a:rPr lang="en-DE" dirty="0"/>
              <a:t>For VC surveys the IMDB/Rotten Tomatoes rating and number of reviews of the project could also be collected.</a:t>
            </a:r>
          </a:p>
          <a:p>
            <a:r>
              <a:rPr lang="en-DE" dirty="0"/>
              <a:t>Type of project can also be included for both surveys, eg. Series, Movie, Documentary etc.</a:t>
            </a:r>
          </a:p>
          <a:p>
            <a:r>
              <a:rPr lang="en-DE" dirty="0"/>
              <a:t>Runtime can also be a important feature. However the difference in the runtimes of different project types could cause a problem and need to brought to a common scale.</a:t>
            </a:r>
          </a:p>
          <a:p>
            <a:r>
              <a:rPr lang="en-DE" dirty="0"/>
              <a:t>Original project language, number of OTT platforms it is available on (for VC) are some probable new features to be added.</a:t>
            </a:r>
          </a:p>
        </p:txBody>
      </p:sp>
    </p:spTree>
    <p:extLst>
      <p:ext uri="{BB962C8B-B14F-4D97-AF65-F5344CB8AC3E}">
        <p14:creationId xmlns:p14="http://schemas.microsoft.com/office/powerpoint/2010/main" val="3285179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FE38-02F3-0847-9D3E-8F6A9EA78EBC}"/>
              </a:ext>
            </a:extLst>
          </p:cNvPr>
          <p:cNvSpPr>
            <a:spLocks noGrp="1"/>
          </p:cNvSpPr>
          <p:nvPr>
            <p:ph type="title"/>
          </p:nvPr>
        </p:nvSpPr>
        <p:spPr/>
        <p:txBody>
          <a:bodyPr/>
          <a:lstStyle/>
          <a:p>
            <a:r>
              <a:rPr lang="en-DE" dirty="0"/>
              <a:t>Model deployement</a:t>
            </a:r>
          </a:p>
        </p:txBody>
      </p:sp>
      <p:sp>
        <p:nvSpPr>
          <p:cNvPr id="4" name="Title 1">
            <a:extLst>
              <a:ext uri="{FF2B5EF4-FFF2-40B4-BE49-F238E27FC236}">
                <a16:creationId xmlns:a16="http://schemas.microsoft.com/office/drawing/2014/main" id="{F2D9C6CE-DF53-FE43-8DAB-51AA52F4E255}"/>
              </a:ext>
            </a:extLst>
          </p:cNvPr>
          <p:cNvSpPr txBox="1">
            <a:spLocks/>
          </p:cNvSpPr>
          <p:nvPr/>
        </p:nvSpPr>
        <p:spPr>
          <a:xfrm>
            <a:off x="489527" y="572654"/>
            <a:ext cx="11813309" cy="65762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600" dirty="0"/>
            </a:br>
            <a:br>
              <a:rPr lang="en-US" sz="1600" dirty="0"/>
            </a:br>
            <a:br>
              <a:rPr lang="en-US" sz="1600" dirty="0"/>
            </a:br>
            <a:r>
              <a:rPr lang="en-US" sz="1600" dirty="0"/>
              <a:t>	</a:t>
            </a:r>
          </a:p>
        </p:txBody>
      </p:sp>
      <p:sp>
        <p:nvSpPr>
          <p:cNvPr id="5" name="Flowchart: Magnetic Disk 3">
            <a:extLst>
              <a:ext uri="{FF2B5EF4-FFF2-40B4-BE49-F238E27FC236}">
                <a16:creationId xmlns:a16="http://schemas.microsoft.com/office/drawing/2014/main" id="{3774664D-4420-5149-96F9-63591D5CAFA9}"/>
              </a:ext>
            </a:extLst>
          </p:cNvPr>
          <p:cNvSpPr/>
          <p:nvPr/>
        </p:nvSpPr>
        <p:spPr>
          <a:xfrm>
            <a:off x="875082" y="2309090"/>
            <a:ext cx="947956" cy="872455"/>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Web Service</a:t>
            </a:r>
          </a:p>
        </p:txBody>
      </p:sp>
      <p:cxnSp>
        <p:nvCxnSpPr>
          <p:cNvPr id="6" name="Straight Arrow Connector 5">
            <a:extLst>
              <a:ext uri="{FF2B5EF4-FFF2-40B4-BE49-F238E27FC236}">
                <a16:creationId xmlns:a16="http://schemas.microsoft.com/office/drawing/2014/main" id="{FECABEE5-23EA-764A-A9AA-086FE752F41E}"/>
              </a:ext>
            </a:extLst>
          </p:cNvPr>
          <p:cNvCxnSpPr>
            <a:cxnSpLocks/>
          </p:cNvCxnSpPr>
          <p:nvPr/>
        </p:nvCxnSpPr>
        <p:spPr>
          <a:xfrm>
            <a:off x="1948872" y="3497696"/>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AEE861-A343-BF41-9A28-7B60BC8473E7}"/>
              </a:ext>
            </a:extLst>
          </p:cNvPr>
          <p:cNvSpPr/>
          <p:nvPr/>
        </p:nvSpPr>
        <p:spPr>
          <a:xfrm>
            <a:off x="988503" y="3497696"/>
            <a:ext cx="662730" cy="226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t>
            </a:r>
          </a:p>
        </p:txBody>
      </p:sp>
      <p:sp>
        <p:nvSpPr>
          <p:cNvPr id="8" name="Rectangle 7">
            <a:extLst>
              <a:ext uri="{FF2B5EF4-FFF2-40B4-BE49-F238E27FC236}">
                <a16:creationId xmlns:a16="http://schemas.microsoft.com/office/drawing/2014/main" id="{8840A46C-E45D-3C43-B473-D030295B08EE}"/>
              </a:ext>
            </a:extLst>
          </p:cNvPr>
          <p:cNvSpPr/>
          <p:nvPr/>
        </p:nvSpPr>
        <p:spPr>
          <a:xfrm>
            <a:off x="11167267" y="1038601"/>
            <a:ext cx="1118045" cy="23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Git Push</a:t>
            </a:r>
          </a:p>
        </p:txBody>
      </p:sp>
      <p:pic>
        <p:nvPicPr>
          <p:cNvPr id="9" name="Picture 8">
            <a:extLst>
              <a:ext uri="{FF2B5EF4-FFF2-40B4-BE49-F238E27FC236}">
                <a16:creationId xmlns:a16="http://schemas.microsoft.com/office/drawing/2014/main" id="{D78E6F5D-4D51-CC44-871D-30086E4D6A83}"/>
              </a:ext>
            </a:extLst>
          </p:cNvPr>
          <p:cNvPicPr>
            <a:picLocks noChangeAspect="1"/>
          </p:cNvPicPr>
          <p:nvPr/>
        </p:nvPicPr>
        <p:blipFill>
          <a:blip r:embed="rId2"/>
          <a:stretch>
            <a:fillRect/>
          </a:stretch>
        </p:blipFill>
        <p:spPr>
          <a:xfrm>
            <a:off x="9734473" y="797713"/>
            <a:ext cx="767874" cy="718766"/>
          </a:xfrm>
          <a:prstGeom prst="rect">
            <a:avLst/>
          </a:prstGeom>
        </p:spPr>
      </p:pic>
      <p:pic>
        <p:nvPicPr>
          <p:cNvPr id="10" name="Picture 9">
            <a:extLst>
              <a:ext uri="{FF2B5EF4-FFF2-40B4-BE49-F238E27FC236}">
                <a16:creationId xmlns:a16="http://schemas.microsoft.com/office/drawing/2014/main" id="{C4F7590F-20E8-5941-9160-433898C5CD48}"/>
              </a:ext>
            </a:extLst>
          </p:cNvPr>
          <p:cNvPicPr>
            <a:picLocks noChangeAspect="1"/>
          </p:cNvPicPr>
          <p:nvPr/>
        </p:nvPicPr>
        <p:blipFill>
          <a:blip r:embed="rId3"/>
          <a:stretch>
            <a:fillRect/>
          </a:stretch>
        </p:blipFill>
        <p:spPr>
          <a:xfrm>
            <a:off x="7913415" y="719103"/>
            <a:ext cx="947956" cy="875987"/>
          </a:xfrm>
          <a:prstGeom prst="rect">
            <a:avLst/>
          </a:prstGeom>
        </p:spPr>
      </p:pic>
      <p:cxnSp>
        <p:nvCxnSpPr>
          <p:cNvPr id="11" name="Straight Arrow Connector 10">
            <a:extLst>
              <a:ext uri="{FF2B5EF4-FFF2-40B4-BE49-F238E27FC236}">
                <a16:creationId xmlns:a16="http://schemas.microsoft.com/office/drawing/2014/main" id="{ADC8C69F-7A3A-7C47-8AF3-E0C4064D809A}"/>
              </a:ext>
            </a:extLst>
          </p:cNvPr>
          <p:cNvCxnSpPr>
            <a:cxnSpLocks/>
          </p:cNvCxnSpPr>
          <p:nvPr/>
        </p:nvCxnSpPr>
        <p:spPr>
          <a:xfrm flipH="1">
            <a:off x="10576238" y="1157096"/>
            <a:ext cx="674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5CDE4F-6C48-514E-8760-3D54777334C4}"/>
              </a:ext>
            </a:extLst>
          </p:cNvPr>
          <p:cNvCxnSpPr>
            <a:cxnSpLocks/>
          </p:cNvCxnSpPr>
          <p:nvPr/>
        </p:nvCxnSpPr>
        <p:spPr>
          <a:xfrm flipH="1">
            <a:off x="8959273" y="1157097"/>
            <a:ext cx="614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9C4716A-7F79-A743-B703-67B33D1D3FE3}"/>
              </a:ext>
            </a:extLst>
          </p:cNvPr>
          <p:cNvSpPr/>
          <p:nvPr/>
        </p:nvSpPr>
        <p:spPr>
          <a:xfrm>
            <a:off x="4296754" y="2374481"/>
            <a:ext cx="6798565" cy="4202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79B844-4647-224E-B22C-D5DEC480ACC2}"/>
              </a:ext>
            </a:extLst>
          </p:cNvPr>
          <p:cNvSpPr/>
          <p:nvPr/>
        </p:nvSpPr>
        <p:spPr>
          <a:xfrm>
            <a:off x="4593605" y="2681483"/>
            <a:ext cx="1797709" cy="1214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C9AFA4-5C02-0E43-BD3D-404932FEF0AD}"/>
              </a:ext>
            </a:extLst>
          </p:cNvPr>
          <p:cNvSpPr/>
          <p:nvPr/>
        </p:nvSpPr>
        <p:spPr>
          <a:xfrm>
            <a:off x="6797181" y="3767241"/>
            <a:ext cx="1797709" cy="121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BA230B-5B88-624D-9210-B4243ADEC5AC}"/>
              </a:ext>
            </a:extLst>
          </p:cNvPr>
          <p:cNvSpPr/>
          <p:nvPr/>
        </p:nvSpPr>
        <p:spPr>
          <a:xfrm>
            <a:off x="9559387" y="1565569"/>
            <a:ext cx="1118045" cy="23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CI/CD</a:t>
            </a:r>
          </a:p>
        </p:txBody>
      </p:sp>
      <p:cxnSp>
        <p:nvCxnSpPr>
          <p:cNvPr id="17" name="Straight Arrow Connector 16">
            <a:extLst>
              <a:ext uri="{FF2B5EF4-FFF2-40B4-BE49-F238E27FC236}">
                <a16:creationId xmlns:a16="http://schemas.microsoft.com/office/drawing/2014/main" id="{7E1D5A81-4D16-A74A-AB7E-F84CCA3C9647}"/>
              </a:ext>
            </a:extLst>
          </p:cNvPr>
          <p:cNvCxnSpPr>
            <a:cxnSpLocks/>
          </p:cNvCxnSpPr>
          <p:nvPr/>
        </p:nvCxnSpPr>
        <p:spPr>
          <a:xfrm>
            <a:off x="8386919" y="1684063"/>
            <a:ext cx="0" cy="625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7ED3A5-8E69-EB47-B0A9-F01A4762AEE6}"/>
              </a:ext>
            </a:extLst>
          </p:cNvPr>
          <p:cNvSpPr/>
          <p:nvPr/>
        </p:nvSpPr>
        <p:spPr>
          <a:xfrm>
            <a:off x="5001242" y="1909102"/>
            <a:ext cx="2912167" cy="23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Provisioning AWS services through cloud formation/ infrastructure as code</a:t>
            </a:r>
          </a:p>
        </p:txBody>
      </p:sp>
      <p:sp>
        <p:nvSpPr>
          <p:cNvPr id="19" name="Rectangle 18">
            <a:extLst>
              <a:ext uri="{FF2B5EF4-FFF2-40B4-BE49-F238E27FC236}">
                <a16:creationId xmlns:a16="http://schemas.microsoft.com/office/drawing/2014/main" id="{68B73BE6-5FDF-F946-9807-4C6D1138D26C}"/>
              </a:ext>
            </a:extLst>
          </p:cNvPr>
          <p:cNvSpPr/>
          <p:nvPr/>
        </p:nvSpPr>
        <p:spPr>
          <a:xfrm>
            <a:off x="9006452" y="5020271"/>
            <a:ext cx="1797709" cy="1214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0EFAEEB-51F9-9B42-AD62-245796A72AD1}"/>
              </a:ext>
            </a:extLst>
          </p:cNvPr>
          <p:cNvPicPr>
            <a:picLocks noChangeAspect="1"/>
          </p:cNvPicPr>
          <p:nvPr/>
        </p:nvPicPr>
        <p:blipFill>
          <a:blip r:embed="rId4"/>
          <a:stretch>
            <a:fillRect/>
          </a:stretch>
        </p:blipFill>
        <p:spPr>
          <a:xfrm>
            <a:off x="9409200" y="5123839"/>
            <a:ext cx="992212" cy="1007132"/>
          </a:xfrm>
          <a:prstGeom prst="rect">
            <a:avLst/>
          </a:prstGeom>
        </p:spPr>
      </p:pic>
      <p:pic>
        <p:nvPicPr>
          <p:cNvPr id="21" name="Picture 20">
            <a:extLst>
              <a:ext uri="{FF2B5EF4-FFF2-40B4-BE49-F238E27FC236}">
                <a16:creationId xmlns:a16="http://schemas.microsoft.com/office/drawing/2014/main" id="{549369C0-EAB0-4E4F-8D77-633CDB3050BF}"/>
              </a:ext>
            </a:extLst>
          </p:cNvPr>
          <p:cNvPicPr>
            <a:picLocks noChangeAspect="1"/>
          </p:cNvPicPr>
          <p:nvPr/>
        </p:nvPicPr>
        <p:blipFill>
          <a:blip r:embed="rId5"/>
          <a:stretch>
            <a:fillRect/>
          </a:stretch>
        </p:blipFill>
        <p:spPr>
          <a:xfrm>
            <a:off x="6927299" y="4040770"/>
            <a:ext cx="1514233" cy="667209"/>
          </a:xfrm>
          <a:prstGeom prst="rect">
            <a:avLst/>
          </a:prstGeom>
        </p:spPr>
      </p:pic>
      <p:pic>
        <p:nvPicPr>
          <p:cNvPr id="22" name="Picture 21">
            <a:extLst>
              <a:ext uri="{FF2B5EF4-FFF2-40B4-BE49-F238E27FC236}">
                <a16:creationId xmlns:a16="http://schemas.microsoft.com/office/drawing/2014/main" id="{A8B29034-FF18-E24B-A1D3-16BE24E49128}"/>
              </a:ext>
            </a:extLst>
          </p:cNvPr>
          <p:cNvPicPr>
            <a:picLocks noChangeAspect="1"/>
          </p:cNvPicPr>
          <p:nvPr/>
        </p:nvPicPr>
        <p:blipFill>
          <a:blip r:embed="rId6"/>
          <a:stretch>
            <a:fillRect/>
          </a:stretch>
        </p:blipFill>
        <p:spPr>
          <a:xfrm>
            <a:off x="5001242" y="2809173"/>
            <a:ext cx="922879" cy="915026"/>
          </a:xfrm>
          <a:prstGeom prst="rect">
            <a:avLst/>
          </a:prstGeom>
        </p:spPr>
      </p:pic>
      <p:pic>
        <p:nvPicPr>
          <p:cNvPr id="23" name="Picture 22">
            <a:extLst>
              <a:ext uri="{FF2B5EF4-FFF2-40B4-BE49-F238E27FC236}">
                <a16:creationId xmlns:a16="http://schemas.microsoft.com/office/drawing/2014/main" id="{F1683906-D5A2-FF4E-8844-A6B5FED9119B}"/>
              </a:ext>
            </a:extLst>
          </p:cNvPr>
          <p:cNvPicPr>
            <a:picLocks noChangeAspect="1"/>
          </p:cNvPicPr>
          <p:nvPr/>
        </p:nvPicPr>
        <p:blipFill>
          <a:blip r:embed="rId6"/>
          <a:stretch>
            <a:fillRect/>
          </a:stretch>
        </p:blipFill>
        <p:spPr>
          <a:xfrm>
            <a:off x="2684359" y="3181545"/>
            <a:ext cx="922879" cy="915026"/>
          </a:xfrm>
          <a:prstGeom prst="rect">
            <a:avLst/>
          </a:prstGeom>
        </p:spPr>
      </p:pic>
      <p:sp>
        <p:nvSpPr>
          <p:cNvPr id="24" name="Rectangle 23">
            <a:extLst>
              <a:ext uri="{FF2B5EF4-FFF2-40B4-BE49-F238E27FC236}">
                <a16:creationId xmlns:a16="http://schemas.microsoft.com/office/drawing/2014/main" id="{53EF8F7A-09A8-8448-A5AC-9548B4129412}"/>
              </a:ext>
            </a:extLst>
          </p:cNvPr>
          <p:cNvSpPr/>
          <p:nvPr/>
        </p:nvSpPr>
        <p:spPr>
          <a:xfrm>
            <a:off x="2241346" y="2681483"/>
            <a:ext cx="1723937" cy="23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Data Preprocessing</a:t>
            </a:r>
          </a:p>
        </p:txBody>
      </p:sp>
      <p:sp>
        <p:nvSpPr>
          <p:cNvPr id="25" name="Rectangle 24">
            <a:extLst>
              <a:ext uri="{FF2B5EF4-FFF2-40B4-BE49-F238E27FC236}">
                <a16:creationId xmlns:a16="http://schemas.microsoft.com/office/drawing/2014/main" id="{9C4DC74E-420D-0A48-8FA6-356D534AC498}"/>
              </a:ext>
            </a:extLst>
          </p:cNvPr>
          <p:cNvSpPr/>
          <p:nvPr/>
        </p:nvSpPr>
        <p:spPr>
          <a:xfrm>
            <a:off x="7019636" y="2572184"/>
            <a:ext cx="3482711" cy="23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Deployment, Training and Evaluation</a:t>
            </a:r>
          </a:p>
        </p:txBody>
      </p:sp>
      <p:cxnSp>
        <p:nvCxnSpPr>
          <p:cNvPr id="26" name="Straight Arrow Connector 25">
            <a:extLst>
              <a:ext uri="{FF2B5EF4-FFF2-40B4-BE49-F238E27FC236}">
                <a16:creationId xmlns:a16="http://schemas.microsoft.com/office/drawing/2014/main" id="{85A1A017-D074-B245-A48C-4F42A6F97B01}"/>
              </a:ext>
            </a:extLst>
          </p:cNvPr>
          <p:cNvCxnSpPr>
            <a:cxnSpLocks/>
          </p:cNvCxnSpPr>
          <p:nvPr/>
        </p:nvCxnSpPr>
        <p:spPr>
          <a:xfrm>
            <a:off x="3677917" y="3471720"/>
            <a:ext cx="478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720071-5A33-E240-9480-4C3DAB850E73}"/>
              </a:ext>
            </a:extLst>
          </p:cNvPr>
          <p:cNvCxnSpPr>
            <a:cxnSpLocks/>
          </p:cNvCxnSpPr>
          <p:nvPr/>
        </p:nvCxnSpPr>
        <p:spPr>
          <a:xfrm flipH="1">
            <a:off x="3700004" y="3733367"/>
            <a:ext cx="424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9169E7F-8AD8-DD49-88AC-B6D300D18501}"/>
              </a:ext>
            </a:extLst>
          </p:cNvPr>
          <p:cNvPicPr>
            <a:picLocks noChangeAspect="1"/>
          </p:cNvPicPr>
          <p:nvPr/>
        </p:nvPicPr>
        <p:blipFill>
          <a:blip r:embed="rId7"/>
          <a:stretch>
            <a:fillRect/>
          </a:stretch>
        </p:blipFill>
        <p:spPr>
          <a:xfrm>
            <a:off x="2665721" y="4816878"/>
            <a:ext cx="964016" cy="934265"/>
          </a:xfrm>
          <a:prstGeom prst="rect">
            <a:avLst/>
          </a:prstGeom>
        </p:spPr>
      </p:pic>
      <p:cxnSp>
        <p:nvCxnSpPr>
          <p:cNvPr id="29" name="Straight Arrow Connector 28">
            <a:extLst>
              <a:ext uri="{FF2B5EF4-FFF2-40B4-BE49-F238E27FC236}">
                <a16:creationId xmlns:a16="http://schemas.microsoft.com/office/drawing/2014/main" id="{B8C33D6E-753A-3D45-9ECC-31916CCFCE5B}"/>
              </a:ext>
            </a:extLst>
          </p:cNvPr>
          <p:cNvCxnSpPr>
            <a:cxnSpLocks/>
          </p:cNvCxnSpPr>
          <p:nvPr/>
        </p:nvCxnSpPr>
        <p:spPr>
          <a:xfrm>
            <a:off x="3145798" y="4252513"/>
            <a:ext cx="0" cy="446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FE9E331-1620-C847-B7AC-590A91A14752}"/>
              </a:ext>
            </a:extLst>
          </p:cNvPr>
          <p:cNvSpPr/>
          <p:nvPr/>
        </p:nvSpPr>
        <p:spPr>
          <a:xfrm>
            <a:off x="2241346" y="6012476"/>
            <a:ext cx="1723937" cy="23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Event Notification to users / stakeholders</a:t>
            </a:r>
          </a:p>
        </p:txBody>
      </p:sp>
      <p:pic>
        <p:nvPicPr>
          <p:cNvPr id="31" name="Picture 30">
            <a:extLst>
              <a:ext uri="{FF2B5EF4-FFF2-40B4-BE49-F238E27FC236}">
                <a16:creationId xmlns:a16="http://schemas.microsoft.com/office/drawing/2014/main" id="{DE39F100-4244-8644-AB3F-DA3C9D0CF6ED}"/>
              </a:ext>
            </a:extLst>
          </p:cNvPr>
          <p:cNvPicPr>
            <a:picLocks noChangeAspect="1"/>
          </p:cNvPicPr>
          <p:nvPr/>
        </p:nvPicPr>
        <p:blipFill>
          <a:blip r:embed="rId8"/>
          <a:stretch>
            <a:fillRect/>
          </a:stretch>
        </p:blipFill>
        <p:spPr>
          <a:xfrm>
            <a:off x="778209" y="3912818"/>
            <a:ext cx="1187039" cy="786170"/>
          </a:xfrm>
          <a:prstGeom prst="rect">
            <a:avLst/>
          </a:prstGeom>
        </p:spPr>
      </p:pic>
      <p:cxnSp>
        <p:nvCxnSpPr>
          <p:cNvPr id="32" name="Straight Arrow Connector 31">
            <a:extLst>
              <a:ext uri="{FF2B5EF4-FFF2-40B4-BE49-F238E27FC236}">
                <a16:creationId xmlns:a16="http://schemas.microsoft.com/office/drawing/2014/main" id="{56E8BF5E-9B2B-9442-B730-C40B52062C6C}"/>
              </a:ext>
            </a:extLst>
          </p:cNvPr>
          <p:cNvCxnSpPr>
            <a:cxnSpLocks/>
          </p:cNvCxnSpPr>
          <p:nvPr/>
        </p:nvCxnSpPr>
        <p:spPr>
          <a:xfrm flipH="1">
            <a:off x="1918881" y="3812990"/>
            <a:ext cx="669636" cy="1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7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929C-E349-584A-AFCD-0C3B0DE4B157}"/>
              </a:ext>
            </a:extLst>
          </p:cNvPr>
          <p:cNvSpPr>
            <a:spLocks noGrp="1"/>
          </p:cNvSpPr>
          <p:nvPr>
            <p:ph type="title"/>
          </p:nvPr>
        </p:nvSpPr>
        <p:spPr/>
        <p:txBody>
          <a:bodyPr/>
          <a:lstStyle/>
          <a:p>
            <a:r>
              <a:rPr lang="en-DE" dirty="0"/>
              <a:t>Data Exploration </a:t>
            </a:r>
            <a:br>
              <a:rPr lang="en-DE" dirty="0"/>
            </a:br>
            <a:r>
              <a:rPr lang="en-DE" sz="2800" dirty="0"/>
              <a:t>WI Surveys</a:t>
            </a:r>
          </a:p>
        </p:txBody>
      </p:sp>
      <p:sp>
        <p:nvSpPr>
          <p:cNvPr id="3" name="Content Placeholder 2">
            <a:extLst>
              <a:ext uri="{FF2B5EF4-FFF2-40B4-BE49-F238E27FC236}">
                <a16:creationId xmlns:a16="http://schemas.microsoft.com/office/drawing/2014/main" id="{DFF1A175-00B1-C14F-88F5-7804B6885006}"/>
              </a:ext>
            </a:extLst>
          </p:cNvPr>
          <p:cNvSpPr>
            <a:spLocks noGrp="1"/>
          </p:cNvSpPr>
          <p:nvPr>
            <p:ph idx="1"/>
          </p:nvPr>
        </p:nvSpPr>
        <p:spPr/>
        <p:txBody>
          <a:bodyPr>
            <a:normAutofit/>
          </a:bodyPr>
          <a:lstStyle/>
          <a:p>
            <a:pPr lvl="1"/>
            <a:r>
              <a:rPr lang="en-DE" sz="1900" dirty="0"/>
              <a:t>What are the total impressions for all projects across different campaign countries?</a:t>
            </a:r>
          </a:p>
          <a:p>
            <a:pPr marL="457200" lvl="1" indent="0">
              <a:buNone/>
            </a:pPr>
            <a:endParaRPr lang="en-DE" sz="1500" dirty="0"/>
          </a:p>
          <a:p>
            <a:pPr lvl="2"/>
            <a:r>
              <a:rPr lang="en-DE" sz="1500" dirty="0"/>
              <a:t>Highest and least impressions</a:t>
            </a:r>
          </a:p>
          <a:p>
            <a:pPr lvl="2"/>
            <a:r>
              <a:rPr lang="en-DE" sz="1500" dirty="0"/>
              <a:t>Expenditure on marketing </a:t>
            </a:r>
          </a:p>
          <a:p>
            <a:pPr lvl="2"/>
            <a:r>
              <a:rPr lang="en-DE" sz="1500" dirty="0"/>
              <a:t>Local production projects</a:t>
            </a:r>
          </a:p>
          <a:p>
            <a:pPr lvl="2"/>
            <a:r>
              <a:rPr lang="en-DE" sz="1500" dirty="0"/>
              <a:t>Widely suveyed projects</a:t>
            </a:r>
          </a:p>
          <a:p>
            <a:pPr marL="914400" lvl="2" indent="0">
              <a:buNone/>
            </a:pPr>
            <a:r>
              <a:rPr lang="en-DE" sz="1500" dirty="0"/>
              <a:t> </a:t>
            </a:r>
          </a:p>
        </p:txBody>
      </p:sp>
      <p:pic>
        <p:nvPicPr>
          <p:cNvPr id="7" name="Picture 6">
            <a:extLst>
              <a:ext uri="{FF2B5EF4-FFF2-40B4-BE49-F238E27FC236}">
                <a16:creationId xmlns:a16="http://schemas.microsoft.com/office/drawing/2014/main" id="{F1663EA9-87EB-D440-83A9-2E111B86319E}"/>
              </a:ext>
            </a:extLst>
          </p:cNvPr>
          <p:cNvPicPr>
            <a:picLocks noChangeAspect="1"/>
          </p:cNvPicPr>
          <p:nvPr/>
        </p:nvPicPr>
        <p:blipFill>
          <a:blip r:embed="rId2"/>
          <a:stretch>
            <a:fillRect/>
          </a:stretch>
        </p:blipFill>
        <p:spPr>
          <a:xfrm>
            <a:off x="4592385" y="2089243"/>
            <a:ext cx="7174742" cy="3824101"/>
          </a:xfrm>
          <a:prstGeom prst="rect">
            <a:avLst/>
          </a:prstGeom>
        </p:spPr>
      </p:pic>
    </p:spTree>
    <p:extLst>
      <p:ext uri="{BB962C8B-B14F-4D97-AF65-F5344CB8AC3E}">
        <p14:creationId xmlns:p14="http://schemas.microsoft.com/office/powerpoint/2010/main" val="264766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0A3C-A187-7A49-98AD-438F13A3B136}"/>
              </a:ext>
            </a:extLst>
          </p:cNvPr>
          <p:cNvSpPr>
            <a:spLocks noGrp="1"/>
          </p:cNvSpPr>
          <p:nvPr>
            <p:ph type="title"/>
          </p:nvPr>
        </p:nvSpPr>
        <p:spPr/>
        <p:txBody>
          <a:bodyPr/>
          <a:lstStyle/>
          <a:p>
            <a:r>
              <a:rPr lang="en-DE" dirty="0"/>
              <a:t>Data Exploration </a:t>
            </a:r>
            <a:br>
              <a:rPr lang="en-DE" dirty="0"/>
            </a:br>
            <a:r>
              <a:rPr lang="en-DE" sz="2800" dirty="0"/>
              <a:t>WI Surveys</a:t>
            </a:r>
            <a:endParaRPr lang="en-DE" dirty="0"/>
          </a:p>
        </p:txBody>
      </p:sp>
      <p:sp>
        <p:nvSpPr>
          <p:cNvPr id="3" name="Content Placeholder 2">
            <a:extLst>
              <a:ext uri="{FF2B5EF4-FFF2-40B4-BE49-F238E27FC236}">
                <a16:creationId xmlns:a16="http://schemas.microsoft.com/office/drawing/2014/main" id="{4BF8D74E-3D25-9E4F-B98F-58403D7E1452}"/>
              </a:ext>
            </a:extLst>
          </p:cNvPr>
          <p:cNvSpPr>
            <a:spLocks noGrp="1"/>
          </p:cNvSpPr>
          <p:nvPr>
            <p:ph idx="1"/>
          </p:nvPr>
        </p:nvSpPr>
        <p:spPr/>
        <p:txBody>
          <a:bodyPr>
            <a:normAutofit/>
          </a:bodyPr>
          <a:lstStyle/>
          <a:p>
            <a:pPr lvl="1"/>
            <a:r>
              <a:rPr lang="en-DE" sz="1900" dirty="0"/>
              <a:t>W</a:t>
            </a:r>
            <a:r>
              <a:rPr lang="en-GB" sz="1900" dirty="0"/>
              <a:t>h</a:t>
            </a:r>
            <a:r>
              <a:rPr lang="en-DE" sz="1900" dirty="0"/>
              <a:t>at is the percentage of total reponses for different projects across all countries?</a:t>
            </a:r>
          </a:p>
          <a:p>
            <a:pPr lvl="2"/>
            <a:r>
              <a:rPr lang="en-DE" sz="1500" dirty="0"/>
              <a:t>Highest and least total response percentages</a:t>
            </a:r>
          </a:p>
          <a:p>
            <a:pPr lvl="2"/>
            <a:r>
              <a:rPr lang="en-GB" sz="1500" dirty="0"/>
              <a:t>H</a:t>
            </a:r>
            <a:r>
              <a:rPr lang="en-DE" sz="1500" dirty="0"/>
              <a:t>ighest response percentage from a </a:t>
            </a:r>
          </a:p>
          <a:p>
            <a:pPr marL="914400" lvl="2" indent="0">
              <a:buNone/>
            </a:pPr>
            <a:r>
              <a:rPr lang="en-DE" sz="1500" dirty="0"/>
              <a:t>     single country </a:t>
            </a:r>
          </a:p>
          <a:p>
            <a:pPr lvl="2"/>
            <a:r>
              <a:rPr lang="en-DE" sz="1500" dirty="0"/>
              <a:t>Project with no reponses</a:t>
            </a:r>
          </a:p>
          <a:p>
            <a:pPr lvl="2"/>
            <a:r>
              <a:rPr lang="en-DE" sz="1500" dirty="0"/>
              <a:t>Most responded projects in </a:t>
            </a:r>
          </a:p>
          <a:p>
            <a:pPr marL="914400" lvl="2" indent="0">
              <a:buNone/>
            </a:pPr>
            <a:r>
              <a:rPr lang="en-DE" sz="1500" dirty="0"/>
              <a:t>     different countries</a:t>
            </a:r>
          </a:p>
          <a:p>
            <a:pPr marL="914400" lvl="2" indent="0">
              <a:buNone/>
            </a:pPr>
            <a:endParaRPr lang="en-DE" sz="1500" dirty="0"/>
          </a:p>
          <a:p>
            <a:pPr marL="914400" lvl="2" indent="0">
              <a:buNone/>
            </a:pPr>
            <a:r>
              <a:rPr lang="en-DE" sz="1500" dirty="0"/>
              <a:t>Note:</a:t>
            </a:r>
          </a:p>
          <a:p>
            <a:pPr marL="914400" lvl="2" indent="0">
              <a:buNone/>
            </a:pPr>
            <a:r>
              <a:rPr lang="en-DE" sz="1500" dirty="0"/>
              <a:t>IMP_SUCC = (Total_responses/</a:t>
            </a:r>
          </a:p>
          <a:p>
            <a:pPr marL="914400" lvl="2" indent="0">
              <a:buNone/>
            </a:pPr>
            <a:r>
              <a:rPr lang="en-DE" sz="1500" dirty="0"/>
              <a:t>	Impressions)</a:t>
            </a:r>
          </a:p>
          <a:p>
            <a:pPr marL="914400" lvl="2" indent="0">
              <a:buNone/>
            </a:pPr>
            <a:r>
              <a:rPr lang="en-GB" sz="1500" dirty="0"/>
              <a:t>E</a:t>
            </a:r>
            <a:r>
              <a:rPr lang="en-DE" sz="1500" dirty="0"/>
              <a:t>g. 440m = 0.44% </a:t>
            </a:r>
          </a:p>
          <a:p>
            <a:pPr lvl="1"/>
            <a:endParaRPr lang="en-DE" sz="1900" dirty="0"/>
          </a:p>
          <a:p>
            <a:pPr lvl="1"/>
            <a:endParaRPr lang="en-DE" sz="1900" dirty="0"/>
          </a:p>
          <a:p>
            <a:pPr lvl="1"/>
            <a:endParaRPr lang="en-DE" sz="1900" dirty="0"/>
          </a:p>
          <a:p>
            <a:pPr lvl="1"/>
            <a:endParaRPr lang="en-DE" sz="1900" dirty="0"/>
          </a:p>
          <a:p>
            <a:pPr lvl="1"/>
            <a:endParaRPr lang="en-DE" sz="1900" dirty="0"/>
          </a:p>
          <a:p>
            <a:pPr lvl="1"/>
            <a:endParaRPr lang="en-DE" sz="1900" dirty="0"/>
          </a:p>
          <a:p>
            <a:pPr lvl="1"/>
            <a:endParaRPr lang="en-DE" sz="1900" dirty="0"/>
          </a:p>
          <a:p>
            <a:endParaRPr lang="en-DE" dirty="0"/>
          </a:p>
        </p:txBody>
      </p:sp>
      <p:pic>
        <p:nvPicPr>
          <p:cNvPr id="5" name="Picture 4">
            <a:extLst>
              <a:ext uri="{FF2B5EF4-FFF2-40B4-BE49-F238E27FC236}">
                <a16:creationId xmlns:a16="http://schemas.microsoft.com/office/drawing/2014/main" id="{08C27BA2-885C-A440-AAE9-ADC9C0BFF99D}"/>
              </a:ext>
            </a:extLst>
          </p:cNvPr>
          <p:cNvPicPr>
            <a:picLocks noChangeAspect="1"/>
          </p:cNvPicPr>
          <p:nvPr/>
        </p:nvPicPr>
        <p:blipFill>
          <a:blip r:embed="rId2"/>
          <a:stretch>
            <a:fillRect/>
          </a:stretch>
        </p:blipFill>
        <p:spPr>
          <a:xfrm>
            <a:off x="4536650" y="2681049"/>
            <a:ext cx="7562986" cy="3630851"/>
          </a:xfrm>
          <a:prstGeom prst="rect">
            <a:avLst/>
          </a:prstGeom>
        </p:spPr>
      </p:pic>
    </p:spTree>
    <p:extLst>
      <p:ext uri="{BB962C8B-B14F-4D97-AF65-F5344CB8AC3E}">
        <p14:creationId xmlns:p14="http://schemas.microsoft.com/office/powerpoint/2010/main" val="355145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6D25-D476-5941-A770-04E54C442528}"/>
              </a:ext>
            </a:extLst>
          </p:cNvPr>
          <p:cNvSpPr>
            <a:spLocks noGrp="1"/>
          </p:cNvSpPr>
          <p:nvPr>
            <p:ph type="title"/>
          </p:nvPr>
        </p:nvSpPr>
        <p:spPr/>
        <p:txBody>
          <a:bodyPr/>
          <a:lstStyle/>
          <a:p>
            <a:r>
              <a:rPr lang="en-DE" dirty="0"/>
              <a:t>Data Exploration </a:t>
            </a:r>
            <a:br>
              <a:rPr lang="en-DE" dirty="0"/>
            </a:br>
            <a:r>
              <a:rPr lang="en-DE" sz="2800" dirty="0"/>
              <a:t>WI Surveys</a:t>
            </a:r>
            <a:endParaRPr lang="en-DE" dirty="0"/>
          </a:p>
        </p:txBody>
      </p:sp>
      <p:sp>
        <p:nvSpPr>
          <p:cNvPr id="3" name="Content Placeholder 2">
            <a:extLst>
              <a:ext uri="{FF2B5EF4-FFF2-40B4-BE49-F238E27FC236}">
                <a16:creationId xmlns:a16="http://schemas.microsoft.com/office/drawing/2014/main" id="{29D4924F-8531-5449-A89B-F802E2328B06}"/>
              </a:ext>
            </a:extLst>
          </p:cNvPr>
          <p:cNvSpPr>
            <a:spLocks noGrp="1"/>
          </p:cNvSpPr>
          <p:nvPr>
            <p:ph idx="1"/>
          </p:nvPr>
        </p:nvSpPr>
        <p:spPr>
          <a:xfrm>
            <a:off x="240146" y="1899529"/>
            <a:ext cx="10515600" cy="4351338"/>
          </a:xfrm>
        </p:spPr>
        <p:txBody>
          <a:bodyPr>
            <a:normAutofit/>
          </a:bodyPr>
          <a:lstStyle/>
          <a:p>
            <a:r>
              <a:rPr lang="en-DE" sz="1900" dirty="0"/>
              <a:t>What is the percentage of positive responses for different projects across all countries?</a:t>
            </a:r>
          </a:p>
          <a:p>
            <a:pPr lvl="1"/>
            <a:r>
              <a:rPr lang="en-DE" sz="1500" dirty="0"/>
              <a:t>Highest and least positive response percentage</a:t>
            </a:r>
          </a:p>
          <a:p>
            <a:pPr lvl="1"/>
            <a:r>
              <a:rPr lang="en-DE" sz="1500" dirty="0"/>
              <a:t>Highest positive repsonse percentage from single country</a:t>
            </a:r>
          </a:p>
          <a:p>
            <a:pPr lvl="1"/>
            <a:r>
              <a:rPr lang="en-DE" sz="1500" dirty="0"/>
              <a:t>Relation between impressions response differnce and corresponding marketing campaigns</a:t>
            </a:r>
          </a:p>
          <a:p>
            <a:pPr lvl="1"/>
            <a:endParaRPr lang="en-DE" sz="1500" dirty="0"/>
          </a:p>
          <a:p>
            <a:pPr marL="0" indent="0">
              <a:buNone/>
            </a:pPr>
            <a:endParaRPr lang="en-DE" sz="1900" dirty="0"/>
          </a:p>
          <a:p>
            <a:pPr marL="457200" lvl="1" indent="0">
              <a:buNone/>
            </a:pPr>
            <a:endParaRPr lang="en-DE" sz="1500" dirty="0"/>
          </a:p>
          <a:p>
            <a:endParaRPr lang="en-DE" dirty="0"/>
          </a:p>
        </p:txBody>
      </p:sp>
      <p:pic>
        <p:nvPicPr>
          <p:cNvPr id="6" name="Picture 5">
            <a:extLst>
              <a:ext uri="{FF2B5EF4-FFF2-40B4-BE49-F238E27FC236}">
                <a16:creationId xmlns:a16="http://schemas.microsoft.com/office/drawing/2014/main" id="{3A47A39F-F333-6D42-AFFE-5148754A87A9}"/>
              </a:ext>
            </a:extLst>
          </p:cNvPr>
          <p:cNvPicPr>
            <a:picLocks noChangeAspect="1"/>
          </p:cNvPicPr>
          <p:nvPr/>
        </p:nvPicPr>
        <p:blipFill>
          <a:blip r:embed="rId2"/>
          <a:stretch>
            <a:fillRect/>
          </a:stretch>
        </p:blipFill>
        <p:spPr>
          <a:xfrm>
            <a:off x="1256144" y="3677271"/>
            <a:ext cx="4460587" cy="2482251"/>
          </a:xfrm>
          <a:prstGeom prst="rect">
            <a:avLst/>
          </a:prstGeom>
        </p:spPr>
      </p:pic>
      <p:pic>
        <p:nvPicPr>
          <p:cNvPr id="7" name="Picture 6">
            <a:extLst>
              <a:ext uri="{FF2B5EF4-FFF2-40B4-BE49-F238E27FC236}">
                <a16:creationId xmlns:a16="http://schemas.microsoft.com/office/drawing/2014/main" id="{0D717DC2-D7CA-FC46-929F-D31B73F9ECA4}"/>
              </a:ext>
            </a:extLst>
          </p:cNvPr>
          <p:cNvPicPr>
            <a:picLocks noChangeAspect="1"/>
          </p:cNvPicPr>
          <p:nvPr/>
        </p:nvPicPr>
        <p:blipFill>
          <a:blip r:embed="rId3"/>
          <a:stretch>
            <a:fillRect/>
          </a:stretch>
        </p:blipFill>
        <p:spPr>
          <a:xfrm>
            <a:off x="6413186" y="3583709"/>
            <a:ext cx="5778814" cy="2818646"/>
          </a:xfrm>
          <a:prstGeom prst="rect">
            <a:avLst/>
          </a:prstGeom>
        </p:spPr>
      </p:pic>
    </p:spTree>
    <p:extLst>
      <p:ext uri="{BB962C8B-B14F-4D97-AF65-F5344CB8AC3E}">
        <p14:creationId xmlns:p14="http://schemas.microsoft.com/office/powerpoint/2010/main" val="327114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9926-9E2A-4546-96C1-79577E4E2972}"/>
              </a:ext>
            </a:extLst>
          </p:cNvPr>
          <p:cNvSpPr>
            <a:spLocks noGrp="1"/>
          </p:cNvSpPr>
          <p:nvPr>
            <p:ph type="title"/>
          </p:nvPr>
        </p:nvSpPr>
        <p:spPr/>
        <p:txBody>
          <a:bodyPr/>
          <a:lstStyle/>
          <a:p>
            <a:r>
              <a:rPr lang="en-DE" dirty="0"/>
              <a:t>Data Exploration </a:t>
            </a:r>
            <a:br>
              <a:rPr lang="en-DE" dirty="0"/>
            </a:br>
            <a:r>
              <a:rPr lang="en-DE" sz="2800" dirty="0"/>
              <a:t>WI Surveys</a:t>
            </a:r>
            <a:endParaRPr lang="en-DE" dirty="0"/>
          </a:p>
        </p:txBody>
      </p:sp>
      <p:sp>
        <p:nvSpPr>
          <p:cNvPr id="7" name="Content Placeholder 2">
            <a:extLst>
              <a:ext uri="{FF2B5EF4-FFF2-40B4-BE49-F238E27FC236}">
                <a16:creationId xmlns:a16="http://schemas.microsoft.com/office/drawing/2014/main" id="{C8AFD8D7-0850-EC47-85B2-8025B3EB5904}"/>
              </a:ext>
            </a:extLst>
          </p:cNvPr>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sz="1900" dirty="0"/>
              <a:t>What is the highest positive response percentage for different projects from different age groups across different countries?</a:t>
            </a:r>
          </a:p>
          <a:p>
            <a:pPr lvl="1"/>
            <a:r>
              <a:rPr lang="en-DE" sz="1500" dirty="0"/>
              <a:t>Age group and gender for different projects with highest positive response percentage.</a:t>
            </a:r>
          </a:p>
          <a:p>
            <a:pPr marL="0" indent="0">
              <a:buFont typeface="Arial" panose="020B0604020202020204" pitchFamily="34" charset="0"/>
              <a:buNone/>
            </a:pPr>
            <a:endParaRPr lang="en-DE" sz="1900" dirty="0"/>
          </a:p>
          <a:p>
            <a:pPr marL="457200" lvl="1" indent="0">
              <a:buFont typeface="Arial" panose="020B0604020202020204" pitchFamily="34" charset="0"/>
              <a:buNone/>
            </a:pPr>
            <a:endParaRPr lang="en-DE" sz="1500" dirty="0"/>
          </a:p>
          <a:p>
            <a:endParaRPr lang="en-DE" dirty="0"/>
          </a:p>
        </p:txBody>
      </p:sp>
      <p:pic>
        <p:nvPicPr>
          <p:cNvPr id="11" name="Picture 10">
            <a:extLst>
              <a:ext uri="{FF2B5EF4-FFF2-40B4-BE49-F238E27FC236}">
                <a16:creationId xmlns:a16="http://schemas.microsoft.com/office/drawing/2014/main" id="{AA53B4F5-726F-D545-83AE-FE2503FA4A42}"/>
              </a:ext>
            </a:extLst>
          </p:cNvPr>
          <p:cNvPicPr>
            <a:picLocks noChangeAspect="1"/>
          </p:cNvPicPr>
          <p:nvPr/>
        </p:nvPicPr>
        <p:blipFill>
          <a:blip r:embed="rId2"/>
          <a:stretch>
            <a:fillRect/>
          </a:stretch>
        </p:blipFill>
        <p:spPr>
          <a:xfrm>
            <a:off x="1719943" y="2940953"/>
            <a:ext cx="8795656" cy="3551921"/>
          </a:xfrm>
          <a:prstGeom prst="rect">
            <a:avLst/>
          </a:prstGeom>
        </p:spPr>
      </p:pic>
    </p:spTree>
    <p:extLst>
      <p:ext uri="{BB962C8B-B14F-4D97-AF65-F5344CB8AC3E}">
        <p14:creationId xmlns:p14="http://schemas.microsoft.com/office/powerpoint/2010/main" val="156079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C830-43EA-3D46-BF79-6E5BE788AFD8}"/>
              </a:ext>
            </a:extLst>
          </p:cNvPr>
          <p:cNvSpPr>
            <a:spLocks noGrp="1"/>
          </p:cNvSpPr>
          <p:nvPr>
            <p:ph type="title"/>
          </p:nvPr>
        </p:nvSpPr>
        <p:spPr/>
        <p:txBody>
          <a:bodyPr/>
          <a:lstStyle/>
          <a:p>
            <a:r>
              <a:rPr lang="en-DE" dirty="0"/>
              <a:t>Data Exploration </a:t>
            </a:r>
            <a:br>
              <a:rPr lang="en-DE" dirty="0"/>
            </a:br>
            <a:r>
              <a:rPr lang="en-DE" sz="2800" dirty="0"/>
              <a:t>WI Surveys</a:t>
            </a:r>
            <a:endParaRPr lang="en-DE" dirty="0"/>
          </a:p>
        </p:txBody>
      </p:sp>
      <p:sp>
        <p:nvSpPr>
          <p:cNvPr id="3" name="Content Placeholder 2">
            <a:extLst>
              <a:ext uri="{FF2B5EF4-FFF2-40B4-BE49-F238E27FC236}">
                <a16:creationId xmlns:a16="http://schemas.microsoft.com/office/drawing/2014/main" id="{F0FE4872-D80C-1A41-8B80-43EF0B864A92}"/>
              </a:ext>
            </a:extLst>
          </p:cNvPr>
          <p:cNvSpPr>
            <a:spLocks noGrp="1"/>
          </p:cNvSpPr>
          <p:nvPr>
            <p:ph idx="1"/>
          </p:nvPr>
        </p:nvSpPr>
        <p:spPr/>
        <p:txBody>
          <a:bodyPr>
            <a:normAutofit/>
          </a:bodyPr>
          <a:lstStyle/>
          <a:p>
            <a:r>
              <a:rPr lang="en-DE" sz="1800" dirty="0"/>
              <a:t>What is the highest positive response percentage from different genre clusters for different projects across different countries?</a:t>
            </a:r>
          </a:p>
        </p:txBody>
      </p:sp>
      <p:pic>
        <p:nvPicPr>
          <p:cNvPr id="5" name="Picture 4">
            <a:extLst>
              <a:ext uri="{FF2B5EF4-FFF2-40B4-BE49-F238E27FC236}">
                <a16:creationId xmlns:a16="http://schemas.microsoft.com/office/drawing/2014/main" id="{CDF4DE18-44BE-7B49-9862-8F2148ED87DF}"/>
              </a:ext>
            </a:extLst>
          </p:cNvPr>
          <p:cNvPicPr>
            <a:picLocks noChangeAspect="1"/>
          </p:cNvPicPr>
          <p:nvPr/>
        </p:nvPicPr>
        <p:blipFill>
          <a:blip r:embed="rId2"/>
          <a:stretch>
            <a:fillRect/>
          </a:stretch>
        </p:blipFill>
        <p:spPr>
          <a:xfrm>
            <a:off x="1653308" y="2555403"/>
            <a:ext cx="8460509" cy="3423278"/>
          </a:xfrm>
          <a:prstGeom prst="rect">
            <a:avLst/>
          </a:prstGeom>
        </p:spPr>
      </p:pic>
    </p:spTree>
    <p:extLst>
      <p:ext uri="{BB962C8B-B14F-4D97-AF65-F5344CB8AC3E}">
        <p14:creationId xmlns:p14="http://schemas.microsoft.com/office/powerpoint/2010/main" val="321187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DB26-4FC8-0E41-BA5F-C7C133C753C5}"/>
              </a:ext>
            </a:extLst>
          </p:cNvPr>
          <p:cNvSpPr>
            <a:spLocks noGrp="1"/>
          </p:cNvSpPr>
          <p:nvPr>
            <p:ph type="title"/>
          </p:nvPr>
        </p:nvSpPr>
        <p:spPr/>
        <p:txBody>
          <a:bodyPr/>
          <a:lstStyle/>
          <a:p>
            <a:r>
              <a:rPr lang="en-DE" dirty="0"/>
              <a:t>Data Exploration</a:t>
            </a:r>
            <a:br>
              <a:rPr lang="en-DE" dirty="0"/>
            </a:br>
            <a:r>
              <a:rPr lang="en-DE" sz="2400" dirty="0"/>
              <a:t>WI Surveys</a:t>
            </a:r>
          </a:p>
        </p:txBody>
      </p:sp>
      <p:sp>
        <p:nvSpPr>
          <p:cNvPr id="4" name="Content Placeholder 2">
            <a:extLst>
              <a:ext uri="{FF2B5EF4-FFF2-40B4-BE49-F238E27FC236}">
                <a16:creationId xmlns:a16="http://schemas.microsoft.com/office/drawing/2014/main" id="{3042D607-D18A-2245-899C-1A23731E8AF2}"/>
              </a:ext>
            </a:extLst>
          </p:cNvPr>
          <p:cNvSpPr txBox="1">
            <a:spLocks/>
          </p:cNvSpPr>
          <p:nvPr/>
        </p:nvSpPr>
        <p:spPr>
          <a:xfrm>
            <a:off x="357909"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1900" dirty="0" err="1"/>
              <a:t>What</a:t>
            </a:r>
            <a:r>
              <a:rPr lang="de-DE" sz="1900" dirty="0"/>
              <a:t> </a:t>
            </a:r>
            <a:r>
              <a:rPr lang="de-DE" sz="1900" dirty="0" err="1"/>
              <a:t>are</a:t>
            </a:r>
            <a:r>
              <a:rPr lang="de-DE" sz="1900" dirty="0"/>
              <a:t> </a:t>
            </a:r>
            <a:r>
              <a:rPr lang="de-DE" sz="1900" dirty="0" err="1"/>
              <a:t>the</a:t>
            </a:r>
            <a:r>
              <a:rPr lang="de-DE" sz="1900" dirty="0"/>
              <a:t> Yes, </a:t>
            </a:r>
            <a:r>
              <a:rPr lang="de-DE" sz="1900" dirty="0" err="1"/>
              <a:t>No</a:t>
            </a:r>
            <a:r>
              <a:rPr lang="de-DE" sz="1900" dirty="0"/>
              <a:t> </a:t>
            </a:r>
            <a:r>
              <a:rPr lang="de-DE" sz="1900" dirty="0" err="1"/>
              <a:t>and</a:t>
            </a:r>
            <a:r>
              <a:rPr lang="de-DE" sz="1900" dirty="0"/>
              <a:t> NA </a:t>
            </a:r>
            <a:r>
              <a:rPr lang="de-DE" sz="1900" dirty="0" err="1"/>
              <a:t>responses</a:t>
            </a:r>
            <a:r>
              <a:rPr lang="de-DE" sz="1900" dirty="0"/>
              <a:t> </a:t>
            </a:r>
            <a:r>
              <a:rPr lang="de-DE" sz="1900" dirty="0" err="1"/>
              <a:t>for</a:t>
            </a:r>
            <a:r>
              <a:rPr lang="de-DE" sz="1900" dirty="0"/>
              <a:t> </a:t>
            </a:r>
            <a:r>
              <a:rPr lang="de-DE" sz="1900" dirty="0" err="1"/>
              <a:t>projects</a:t>
            </a:r>
            <a:r>
              <a:rPr lang="de-DE" sz="1900" dirty="0"/>
              <a:t> </a:t>
            </a:r>
            <a:r>
              <a:rPr lang="de-DE" sz="1900" dirty="0" err="1"/>
              <a:t>and</a:t>
            </a:r>
            <a:r>
              <a:rPr lang="de-DE" sz="1900" dirty="0"/>
              <a:t> </a:t>
            </a:r>
            <a:r>
              <a:rPr lang="de-DE" sz="1900" dirty="0" err="1"/>
              <a:t>the</a:t>
            </a:r>
            <a:r>
              <a:rPr lang="de-DE" sz="1900" dirty="0"/>
              <a:t> </a:t>
            </a:r>
            <a:r>
              <a:rPr lang="de-DE" sz="1900" dirty="0" err="1"/>
              <a:t>respective</a:t>
            </a:r>
            <a:r>
              <a:rPr lang="de-DE" sz="1900" dirty="0"/>
              <a:t> positive </a:t>
            </a:r>
            <a:r>
              <a:rPr lang="de-DE" sz="1900" dirty="0" err="1"/>
              <a:t>response</a:t>
            </a:r>
            <a:r>
              <a:rPr lang="de-DE" sz="1900" dirty="0"/>
              <a:t> </a:t>
            </a:r>
            <a:r>
              <a:rPr lang="de-DE" sz="1900" dirty="0" err="1"/>
              <a:t>percentage</a:t>
            </a:r>
            <a:r>
              <a:rPr lang="en-DE" sz="1900" dirty="0"/>
              <a:t>?</a:t>
            </a:r>
          </a:p>
          <a:p>
            <a:pPr lvl="2"/>
            <a:r>
              <a:rPr lang="en-DE" sz="1500" dirty="0"/>
              <a:t>Project intended to watch the most and the least</a:t>
            </a:r>
          </a:p>
        </p:txBody>
      </p:sp>
      <p:pic>
        <p:nvPicPr>
          <p:cNvPr id="6" name="Picture 5">
            <a:extLst>
              <a:ext uri="{FF2B5EF4-FFF2-40B4-BE49-F238E27FC236}">
                <a16:creationId xmlns:a16="http://schemas.microsoft.com/office/drawing/2014/main" id="{C996B56C-1131-2049-B960-D87FEA009F28}"/>
              </a:ext>
            </a:extLst>
          </p:cNvPr>
          <p:cNvPicPr>
            <a:picLocks noChangeAspect="1"/>
          </p:cNvPicPr>
          <p:nvPr/>
        </p:nvPicPr>
        <p:blipFill>
          <a:blip r:embed="rId2"/>
          <a:stretch>
            <a:fillRect/>
          </a:stretch>
        </p:blipFill>
        <p:spPr>
          <a:xfrm>
            <a:off x="2078180" y="2780435"/>
            <a:ext cx="8201891" cy="3389347"/>
          </a:xfrm>
          <a:prstGeom prst="rect">
            <a:avLst/>
          </a:prstGeom>
        </p:spPr>
      </p:pic>
    </p:spTree>
    <p:extLst>
      <p:ext uri="{BB962C8B-B14F-4D97-AF65-F5344CB8AC3E}">
        <p14:creationId xmlns:p14="http://schemas.microsoft.com/office/powerpoint/2010/main" val="2640050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3668</TotalTime>
  <Words>1306</Words>
  <Application>Microsoft Macintosh PowerPoint</Application>
  <PresentationFormat>Widescreen</PresentationFormat>
  <Paragraphs>192</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WI/VC survey</vt:lpstr>
      <vt:lpstr>Glossary</vt:lpstr>
      <vt:lpstr>Data Exploration</vt:lpstr>
      <vt:lpstr>Data Exploration  WI Surveys</vt:lpstr>
      <vt:lpstr>Data Exploration  WI Surveys</vt:lpstr>
      <vt:lpstr>Data Exploration  WI Surveys</vt:lpstr>
      <vt:lpstr>Data Exploration  WI Surveys</vt:lpstr>
      <vt:lpstr>Data Exploration  WI Surveys</vt:lpstr>
      <vt:lpstr>Data Exploration WI Surveys</vt:lpstr>
      <vt:lpstr>Feature Importance WI Surveys</vt:lpstr>
      <vt:lpstr>Feature Importance WI Surveys</vt:lpstr>
      <vt:lpstr>Cluster Analysis WI Surveys</vt:lpstr>
      <vt:lpstr>Cluster Analysis WI Surveys</vt:lpstr>
      <vt:lpstr>Cluster Analysis WI Surveys</vt:lpstr>
      <vt:lpstr>Data Exploration  VC Surveys</vt:lpstr>
      <vt:lpstr>Data Exploration  VC Surveys</vt:lpstr>
      <vt:lpstr>Data Exploration  VC Surveys</vt:lpstr>
      <vt:lpstr>Data Exploration  VC Surveys</vt:lpstr>
      <vt:lpstr>Data Exploration  VC Surveys</vt:lpstr>
      <vt:lpstr>Data Exploration VC Surveys</vt:lpstr>
      <vt:lpstr>Feature Importance VC Surveys</vt:lpstr>
      <vt:lpstr>Feature Importance VC Surveys</vt:lpstr>
      <vt:lpstr>Cluster Analysis VC Surveys</vt:lpstr>
      <vt:lpstr>Cluster Analysis VC Surveys</vt:lpstr>
      <vt:lpstr>Cluster Analysis VC Surveys</vt:lpstr>
      <vt:lpstr>Cluster Analysis VC Surveys</vt:lpstr>
      <vt:lpstr>Data Exploration</vt:lpstr>
      <vt:lpstr>Data Exploration</vt:lpstr>
      <vt:lpstr>Data Exploration</vt:lpstr>
      <vt:lpstr>Possible prediction tasks</vt:lpstr>
      <vt:lpstr>Improvements/Changes in data collection  </vt:lpstr>
      <vt:lpstr>Model deployement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 Watch WI/VC survey</dc:title>
  <dc:creator>Sourabh  Hujare</dc:creator>
  <cp:lastModifiedBy>Sourabh  Hujare</cp:lastModifiedBy>
  <cp:revision>36</cp:revision>
  <dcterms:created xsi:type="dcterms:W3CDTF">2021-08-02T09:19:50Z</dcterms:created>
  <dcterms:modified xsi:type="dcterms:W3CDTF">2021-08-11T10:48:40Z</dcterms:modified>
</cp:coreProperties>
</file>